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257" r:id="rId5"/>
    <p:sldId id="258" r:id="rId6"/>
    <p:sldId id="274" r:id="rId7"/>
    <p:sldId id="259" r:id="rId8"/>
    <p:sldId id="278" r:id="rId9"/>
    <p:sldId id="277" r:id="rId10"/>
    <p:sldId id="279" r:id="rId11"/>
    <p:sldId id="280" r:id="rId12"/>
    <p:sldId id="275" r:id="rId13"/>
    <p:sldId id="281" r:id="rId14"/>
    <p:sldId id="290" r:id="rId15"/>
    <p:sldId id="291" r:id="rId16"/>
    <p:sldId id="283" r:id="rId17"/>
    <p:sldId id="289" r:id="rId18"/>
    <p:sldId id="287" r:id="rId19"/>
    <p:sldId id="293" r:id="rId20"/>
    <p:sldId id="284" r:id="rId21"/>
    <p:sldId id="285" r:id="rId22"/>
    <p:sldId id="288" r:id="rId23"/>
    <p:sldId id="26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6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47568-CDA6-43D4-8E2D-E1A1E4B09D16}" type="datetimeFigureOut">
              <a:rPr lang="bg-BG" smtClean="0"/>
              <a:t>16.10.2020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00081-5FE2-40AE-8BC2-7E73C20698F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27543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00081-5FE2-40AE-8BC2-7E73C20698F0}" type="slidenum">
              <a:rPr lang="bg-BG" smtClean="0"/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51149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D183124B-6410-BC40-86AC-CDE4159AC4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85"/>
              <a:t>10/16/2020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8A9D4ED7-D01D-3240-A6AD-22CDD846F9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002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D183124B-6410-BC40-86AC-CDE4159AC4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85"/>
              <a:t>10/16/2020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8A9D4ED7-D01D-3240-A6AD-22CDD846F9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9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D183124B-6410-BC40-86AC-CDE4159AC4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85"/>
              <a:t>10/16/2020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8A9D4ED7-D01D-3240-A6AD-22CDD846F9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6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D183124B-6410-BC40-86AC-CDE4159AC4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85"/>
              <a:t>10/16/2020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8A9D4ED7-D01D-3240-A6AD-22CDD846F9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581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D183124B-6410-BC40-86AC-CDE4159AC4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85"/>
              <a:t>10/16/2020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8A9D4ED7-D01D-3240-A6AD-22CDD846F9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83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D183124B-6410-BC40-86AC-CDE4159AC4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85"/>
              <a:t>10/16/2020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8A9D4ED7-D01D-3240-A6AD-22CDD846F9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0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D183124B-6410-BC40-86AC-CDE4159AC4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85"/>
              <a:t>10/16/2020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8A9D4ED7-D01D-3240-A6AD-22CDD846F9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07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D183124B-6410-BC40-86AC-CDE4159AC4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85"/>
              <a:t>10/16/2020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8A9D4ED7-D01D-3240-A6AD-22CDD846F9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73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D183124B-6410-BC40-86AC-CDE4159AC4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85"/>
              <a:t>10/16/2020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8A9D4ED7-D01D-3240-A6AD-22CDD846F9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929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D183124B-6410-BC40-86AC-CDE4159AC4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85"/>
              <a:t>10/16/2020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8A9D4ED7-D01D-3240-A6AD-22CDD846F9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D183124B-6410-BC40-86AC-CDE4159AC4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85"/>
              <a:t>10/16/2020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8A9D4ED7-D01D-3240-A6AD-22CDD846F9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741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D183124B-6410-BC40-86AC-CDE4159AC4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85"/>
              <a:t>10/16/2020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8A9D4ED7-D01D-3240-A6AD-22CDD846F9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51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.docx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95629"/>
          </a:xfrm>
          <a:prstGeom prst="rect">
            <a:avLst/>
          </a:prstGeom>
          <a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11000" contrast="12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prstClr val="white"/>
              </a:solidFill>
              <a:latin typeface="Georg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29158" y="357935"/>
            <a:ext cx="11762842" cy="764534"/>
            <a:chOff x="316800" y="318056"/>
            <a:chExt cx="8683200" cy="679731"/>
          </a:xfrm>
        </p:grpSpPr>
        <p:pic>
          <p:nvPicPr>
            <p:cNvPr id="10" name="Picture 9" descr="MAIA logo-whit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500" y="371423"/>
              <a:ext cx="1714500" cy="626364"/>
            </a:xfrm>
            <a:prstGeom prst="rect">
              <a:avLst/>
            </a:prstGeom>
          </p:spPr>
        </p:pic>
        <p:pic>
          <p:nvPicPr>
            <p:cNvPr id="3" name="Picture 2" descr="EC LOGO trans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800" y="318056"/>
              <a:ext cx="924483" cy="641905"/>
            </a:xfrm>
            <a:prstGeom prst="rect">
              <a:avLst/>
            </a:prstGeom>
          </p:spPr>
        </p:pic>
      </p:grp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49741" y="1079925"/>
            <a:ext cx="11624759" cy="4418430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sz="2667" dirty="0" smtClean="0">
                <a:solidFill>
                  <a:schemeClr val="bg1"/>
                </a:solidFill>
              </a:rPr>
              <a:t>MAIA - Mapping and Assessment for Integrated Ecosystem Accounting</a:t>
            </a:r>
            <a:r>
              <a:rPr lang="en-US" sz="2667" dirty="0" smtClean="0">
                <a:solidFill>
                  <a:schemeClr val="bg1"/>
                </a:solidFill>
                <a:latin typeface="+mn-lt"/>
                <a:ea typeface="+mj-lt"/>
                <a:cs typeface="+mj-lt"/>
              </a:rPr>
              <a:t/>
            </a:r>
            <a:br>
              <a:rPr lang="en-US" sz="2667" dirty="0" smtClean="0">
                <a:solidFill>
                  <a:schemeClr val="bg1"/>
                </a:solidFill>
                <a:latin typeface="+mn-lt"/>
                <a:ea typeface="+mj-lt"/>
                <a:cs typeface="+mj-lt"/>
              </a:rPr>
            </a:br>
            <a:r>
              <a:rPr lang="en-US" sz="1867" dirty="0">
                <a:solidFill>
                  <a:schemeClr val="bg1"/>
                </a:solidFill>
                <a:latin typeface="+mn-lt"/>
                <a:ea typeface="+mj-lt"/>
                <a:cs typeface="+mj-lt"/>
              </a:rPr>
              <a:t/>
            </a:r>
            <a:br>
              <a:rPr lang="en-US" sz="1867" dirty="0">
                <a:solidFill>
                  <a:schemeClr val="bg1"/>
                </a:solidFill>
                <a:latin typeface="+mn-lt"/>
                <a:ea typeface="+mj-lt"/>
                <a:cs typeface="+mj-lt"/>
              </a:rPr>
            </a:br>
            <a:r>
              <a:rPr lang="bg-BG" sz="2700" dirty="0" smtClean="0">
                <a:solidFill>
                  <a:schemeClr val="bg1"/>
                </a:solidFill>
                <a:ea typeface="Calibri"/>
                <a:cs typeface="Times New Roman"/>
              </a:rPr>
              <a:t>КАРТИРАНЕ И ОЦЕНКА ЗА НУЖДИТЕ НА ИНТЕГРИРАНИТЕ ЕКОСИСТЕМНИ СМЕТКИ</a:t>
            </a:r>
            <a:r>
              <a:rPr lang="bg-BG" sz="3200" dirty="0" smtClean="0">
                <a:solidFill>
                  <a:schemeClr val="bg1"/>
                </a:solidFill>
                <a:ea typeface="Calibri"/>
                <a:cs typeface="Times New Roman"/>
              </a:rPr>
              <a:t/>
            </a:r>
            <a:br>
              <a:rPr lang="bg-BG" sz="3200" dirty="0" smtClean="0">
                <a:solidFill>
                  <a:schemeClr val="bg1"/>
                </a:solidFill>
                <a:ea typeface="Calibri"/>
                <a:cs typeface="Times New Roman"/>
              </a:rPr>
            </a:br>
            <a:r>
              <a:rPr lang="bg-BG" sz="1867" dirty="0" smtClean="0">
                <a:latin typeface="+mn-lt"/>
                <a:ea typeface="+mj-lt"/>
                <a:cs typeface="+mj-lt"/>
              </a:rPr>
              <a:t/>
            </a:r>
            <a:br>
              <a:rPr lang="bg-BG" sz="1867" dirty="0" smtClean="0">
                <a:latin typeface="+mn-lt"/>
                <a:ea typeface="+mj-lt"/>
                <a:cs typeface="+mj-lt"/>
              </a:rPr>
            </a:br>
            <a:r>
              <a:rPr lang="bg-BG" sz="2000" b="1" dirty="0">
                <a:solidFill>
                  <a:schemeClr val="bg1"/>
                </a:solidFill>
              </a:rPr>
              <a:t/>
            </a:r>
            <a:br>
              <a:rPr lang="bg-BG" sz="2000" b="1" dirty="0">
                <a:solidFill>
                  <a:schemeClr val="bg1"/>
                </a:solidFill>
              </a:rPr>
            </a:br>
            <a:r>
              <a:rPr lang="ru-RU" sz="2700" b="1" dirty="0">
                <a:solidFill>
                  <a:schemeClr val="bg1"/>
                </a:solidFill>
              </a:rPr>
              <a:t> ВТОРА НАЦИОНАЛНА РАБОТНА СРЕЩА</a:t>
            </a:r>
            <a:r>
              <a:rPr lang="ru-RU" sz="2700" b="1" dirty="0" smtClean="0">
                <a:solidFill>
                  <a:schemeClr val="bg1"/>
                </a:solidFill>
              </a:rPr>
              <a:t>:</a:t>
            </a:r>
            <a:r>
              <a:rPr lang="bg-BG" sz="1867" dirty="0" smtClean="0">
                <a:latin typeface="+mn-lt"/>
                <a:ea typeface="+mj-lt"/>
                <a:cs typeface="+mj-lt"/>
              </a:rPr>
              <a:t/>
            </a:r>
            <a:br>
              <a:rPr lang="bg-BG" sz="1867" dirty="0" smtClean="0">
                <a:latin typeface="+mn-lt"/>
                <a:ea typeface="+mj-lt"/>
                <a:cs typeface="+mj-lt"/>
              </a:rPr>
            </a:br>
            <a:r>
              <a:rPr lang="ru-RU" sz="4000" dirty="0" smtClean="0"/>
              <a:t> </a:t>
            </a:r>
            <a:r>
              <a:rPr lang="ru-RU" sz="4000" dirty="0">
                <a:solidFill>
                  <a:schemeClr val="bg1"/>
                </a:solidFill>
              </a:rPr>
              <a:t>Сметки на културни екосистемни услуги </a:t>
            </a:r>
            <a:br>
              <a:rPr lang="ru-RU" sz="4000" dirty="0">
                <a:solidFill>
                  <a:schemeClr val="bg1"/>
                </a:solidFill>
              </a:rPr>
            </a:br>
            <a:r>
              <a:rPr lang="en-GB" sz="2667" dirty="0" smtClean="0"/>
              <a:t/>
            </a:r>
            <a:br>
              <a:rPr lang="en-GB" sz="2667" dirty="0" smtClean="0"/>
            </a:br>
            <a:r>
              <a:rPr lang="bg-BG" sz="1800" dirty="0" smtClean="0">
                <a:solidFill>
                  <a:schemeClr val="bg1"/>
                </a:solidFill>
              </a:rPr>
              <a:t>Марияна Николова, Стоян Недков, Маргарита Цветкова и Биляна Борисова</a:t>
            </a:r>
            <a:r>
              <a:rPr lang="en-US" sz="1800" dirty="0" smtClean="0">
                <a:solidFill>
                  <a:srgbClr val="FFFFFF"/>
                </a:solidFill>
                <a:latin typeface="Corbel"/>
                <a:ea typeface="+mn-ea"/>
                <a:cs typeface="+mn-cs"/>
              </a:rPr>
              <a:t> </a:t>
            </a:r>
            <a:r>
              <a:rPr lang="bg-BG" sz="1800" dirty="0" smtClean="0">
                <a:solidFill>
                  <a:srgbClr val="FFFFFF"/>
                </a:solidFill>
                <a:latin typeface="Corbel"/>
                <a:ea typeface="+mn-ea"/>
                <a:cs typeface="+mn-cs"/>
              </a:rPr>
              <a:t/>
            </a:r>
            <a:br>
              <a:rPr lang="bg-BG" sz="1800" dirty="0" smtClean="0">
                <a:solidFill>
                  <a:srgbClr val="FFFFFF"/>
                </a:solidFill>
                <a:latin typeface="Corbel"/>
                <a:ea typeface="+mn-ea"/>
                <a:cs typeface="+mn-cs"/>
              </a:rPr>
            </a:br>
            <a:r>
              <a:rPr lang="bg-BG" sz="1800" dirty="0">
                <a:solidFill>
                  <a:srgbClr val="FFFFFF"/>
                </a:solidFill>
                <a:latin typeface="Corbel"/>
                <a:ea typeface="+mn-ea"/>
                <a:cs typeface="+mn-cs"/>
              </a:rPr>
              <a:t/>
            </a:r>
            <a:br>
              <a:rPr lang="bg-BG" sz="1800" dirty="0">
                <a:solidFill>
                  <a:srgbClr val="FFFFFF"/>
                </a:solidFill>
                <a:latin typeface="Corbel"/>
                <a:ea typeface="+mn-ea"/>
                <a:cs typeface="+mn-cs"/>
              </a:rPr>
            </a:br>
            <a:r>
              <a:rPr lang="bg-BG" sz="1800" dirty="0" smtClean="0">
                <a:solidFill>
                  <a:srgbClr val="FFFFFF"/>
                </a:solidFill>
                <a:latin typeface="Corbel"/>
                <a:ea typeface="+mn-ea"/>
                <a:cs typeface="+mn-cs"/>
              </a:rPr>
              <a:t>16.10.2020 г., София</a:t>
            </a:r>
            <a:endParaRPr lang="en-GB" sz="1800" dirty="0">
              <a:solidFill>
                <a:schemeClr val="bg1"/>
              </a:solidFill>
              <a:latin typeface="+mn-lt"/>
              <a:ea typeface="+mj-lt"/>
              <a:cs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7011" y="5891947"/>
            <a:ext cx="10210800" cy="620811"/>
          </a:xfrm>
          <a:prstGeom prst="rect">
            <a:avLst/>
          </a:prstGeom>
        </p:spPr>
        <p:txBody>
          <a:bodyPr wrap="square" lIns="0" rIns="0" bIns="0" anchor="t">
            <a:spAutoFit/>
          </a:bodyPr>
          <a:lstStyle/>
          <a:p>
            <a:pPr algn="ctr" defTabSz="609585"/>
            <a:r>
              <a:rPr lang="en-US" sz="1867" i="1" dirty="0">
                <a:solidFill>
                  <a:prstClr val="white"/>
                </a:solidFill>
                <a:latin typeface="Georgia"/>
                <a:cs typeface="Arial"/>
              </a:rPr>
              <a:t>This </a:t>
            </a:r>
            <a:r>
              <a:rPr lang="en-US" sz="1867" i="1" dirty="0">
                <a:solidFill>
                  <a:schemeClr val="bg1"/>
                </a:solidFill>
                <a:latin typeface="Georgia"/>
                <a:cs typeface="Arial"/>
              </a:rPr>
              <a:t>project </a:t>
            </a:r>
            <a:r>
              <a:rPr lang="en-US" sz="1867" i="1" dirty="0" smtClean="0">
                <a:solidFill>
                  <a:schemeClr val="bg1"/>
                </a:solidFill>
                <a:latin typeface="Georgia"/>
                <a:cs typeface="Arial"/>
              </a:rPr>
              <a:t>is funded under </a:t>
            </a:r>
            <a:r>
              <a:rPr lang="en-US" sz="1867" i="1" dirty="0" smtClean="0">
                <a:solidFill>
                  <a:prstClr val="white"/>
                </a:solidFill>
                <a:latin typeface="Georgia"/>
                <a:cs typeface="Arial"/>
              </a:rPr>
              <a:t>the Horizon </a:t>
            </a:r>
            <a:r>
              <a:rPr lang="en-US" sz="1867" i="1" dirty="0">
                <a:solidFill>
                  <a:prstClr val="white"/>
                </a:solidFill>
                <a:latin typeface="Georgia"/>
                <a:cs typeface="Arial"/>
              </a:rPr>
              <a:t>2020 research and innovation </a:t>
            </a:r>
            <a:r>
              <a:rPr lang="en-US" sz="1867" i="1" dirty="0" err="1">
                <a:solidFill>
                  <a:prstClr val="white"/>
                </a:solidFill>
                <a:latin typeface="Georgia"/>
                <a:cs typeface="Arial"/>
              </a:rPr>
              <a:t>P</a:t>
            </a:r>
            <a:r>
              <a:rPr lang="en-US" sz="1867" i="1" dirty="0" err="1" smtClean="0">
                <a:solidFill>
                  <a:prstClr val="white"/>
                </a:solidFill>
                <a:latin typeface="Georgia"/>
                <a:cs typeface="Arial"/>
              </a:rPr>
              <a:t>rogramme</a:t>
            </a:r>
            <a:r>
              <a:rPr lang="en-US" sz="1867" i="1" dirty="0" smtClean="0">
                <a:solidFill>
                  <a:prstClr val="white"/>
                </a:solidFill>
                <a:latin typeface="Georgia"/>
                <a:cs typeface="Arial"/>
              </a:rPr>
              <a:t> of EU </a:t>
            </a:r>
          </a:p>
          <a:p>
            <a:pPr algn="ctr" defTabSz="609585"/>
            <a:r>
              <a:rPr lang="en-US" sz="1867" i="1" dirty="0" smtClean="0">
                <a:solidFill>
                  <a:schemeClr val="bg1"/>
                </a:solidFill>
                <a:latin typeface="Georgia"/>
                <a:cs typeface="Arial"/>
              </a:rPr>
              <a:t>by </a:t>
            </a:r>
            <a:r>
              <a:rPr lang="en-US" sz="1867" i="1" dirty="0">
                <a:solidFill>
                  <a:schemeClr val="bg1"/>
                </a:solidFill>
                <a:latin typeface="Georgia"/>
                <a:cs typeface="Arial"/>
              </a:rPr>
              <a:t>G</a:t>
            </a:r>
            <a:r>
              <a:rPr lang="en-US" sz="1867" i="1" dirty="0" smtClean="0">
                <a:solidFill>
                  <a:schemeClr val="bg1"/>
                </a:solidFill>
                <a:latin typeface="Georgia"/>
                <a:cs typeface="Arial"/>
              </a:rPr>
              <a:t>rant </a:t>
            </a:r>
            <a:r>
              <a:rPr lang="en-US" sz="1867" i="1" dirty="0">
                <a:solidFill>
                  <a:schemeClr val="bg1"/>
                </a:solidFill>
                <a:latin typeface="Georgia"/>
                <a:cs typeface="Arial"/>
              </a:rPr>
              <a:t>agreement No 817527</a:t>
            </a:r>
            <a:r>
              <a:rPr lang="en-US" sz="1200" i="1" dirty="0">
                <a:solidFill>
                  <a:schemeClr val="bg1"/>
                </a:solidFill>
                <a:latin typeface="Georgia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181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23801" y="1397975"/>
            <a:ext cx="10857925" cy="48528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Aft>
                <a:spcPts val="1600"/>
              </a:spcAft>
              <a:tabLst>
                <a:tab pos="954593" algn="l"/>
                <a:tab pos="9097206" algn="l"/>
              </a:tabLst>
            </a:pPr>
            <a:r>
              <a:rPr lang="en-GB" sz="1867" b="1" dirty="0">
                <a:latin typeface="Cambria"/>
                <a:ea typeface="MS Mincho"/>
                <a:cs typeface="Times New Roman"/>
              </a:rPr>
              <a:t>	</a:t>
            </a:r>
            <a:r>
              <a:rPr lang="bg-BG" sz="1867" b="1" dirty="0" smtClean="0">
                <a:solidFill>
                  <a:srgbClr val="0070C0"/>
                </a:solidFill>
                <a:latin typeface="Cambria"/>
                <a:ea typeface="MS Mincho"/>
                <a:cs typeface="Times New Roman"/>
              </a:rPr>
              <a:t>             Предходни </a:t>
            </a:r>
            <a:r>
              <a:rPr lang="bg-BG" sz="1867" b="1" dirty="0">
                <a:solidFill>
                  <a:srgbClr val="0070C0"/>
                </a:solidFill>
                <a:latin typeface="Cambria"/>
                <a:ea typeface="MS Mincho"/>
                <a:cs typeface="Times New Roman"/>
              </a:rPr>
              <a:t>изследвания на КЕУ и СКЕУ в </a:t>
            </a:r>
            <a:r>
              <a:rPr lang="bg-BG" sz="1867" b="1" dirty="0" smtClean="0">
                <a:solidFill>
                  <a:srgbClr val="0070C0"/>
                </a:solidFill>
                <a:latin typeface="Cambria"/>
                <a:ea typeface="MS Mincho"/>
                <a:cs typeface="Times New Roman"/>
              </a:rPr>
              <a:t>България</a:t>
            </a:r>
          </a:p>
          <a:p>
            <a:pPr algn="just">
              <a:spcAft>
                <a:spcPts val="1600"/>
              </a:spcAft>
              <a:tabLst>
                <a:tab pos="954593" algn="l"/>
                <a:tab pos="9097206" algn="l"/>
              </a:tabLst>
            </a:pPr>
            <a:r>
              <a:rPr lang="en-US" sz="1867" dirty="0">
                <a:solidFill>
                  <a:srgbClr val="0070C0"/>
                </a:solidFill>
                <a:latin typeface="Cambria"/>
                <a:ea typeface="MS Mincho"/>
                <a:cs typeface="Times New Roman"/>
              </a:rPr>
              <a:t>Project: </a:t>
            </a:r>
            <a:r>
              <a:rPr lang="en-US" sz="1867" dirty="0">
                <a:latin typeface="Cambria"/>
                <a:ea typeface="MS Mincho"/>
                <a:cs typeface="Times New Roman"/>
              </a:rPr>
              <a:t>Toward better understanding of ecosystem services in urban environments through mapping and assessment (</a:t>
            </a:r>
            <a:r>
              <a:rPr lang="en-US" sz="1867" dirty="0" err="1">
                <a:latin typeface="Cambria"/>
                <a:ea typeface="MS Mincho"/>
                <a:cs typeface="Times New Roman"/>
              </a:rPr>
              <a:t>TUNESinURB</a:t>
            </a:r>
            <a:r>
              <a:rPr lang="en-US" sz="1867" dirty="0">
                <a:latin typeface="Cambria"/>
                <a:ea typeface="MS Mincho"/>
                <a:cs typeface="Times New Roman"/>
              </a:rPr>
              <a:t>), funded by the FM of EEA 2009–2014 (www.tunesinurb.org)</a:t>
            </a:r>
          </a:p>
          <a:p>
            <a:pPr algn="just">
              <a:spcAft>
                <a:spcPts val="1600"/>
              </a:spcAft>
              <a:tabLst>
                <a:tab pos="954593" algn="l"/>
                <a:tab pos="9097206" algn="l"/>
              </a:tabLst>
            </a:pPr>
            <a:r>
              <a:rPr lang="en-US" sz="1867" dirty="0" smtClean="0">
                <a:solidFill>
                  <a:srgbClr val="0070C0"/>
                </a:solidFill>
                <a:latin typeface="Cambria"/>
                <a:ea typeface="MS Mincho"/>
                <a:cs typeface="Times New Roman"/>
              </a:rPr>
              <a:t>Publications: </a:t>
            </a:r>
            <a:r>
              <a:rPr lang="en-US" sz="1867" dirty="0" err="1" smtClean="0">
                <a:latin typeface="Cambria"/>
                <a:ea typeface="MS Mincho"/>
                <a:cs typeface="Times New Roman"/>
              </a:rPr>
              <a:t>Stoyan</a:t>
            </a:r>
            <a:r>
              <a:rPr lang="en-US" sz="1867" dirty="0" smtClean="0">
                <a:latin typeface="Cambria"/>
                <a:ea typeface="MS Mincho"/>
                <a:cs typeface="Times New Roman"/>
              </a:rPr>
              <a:t> </a:t>
            </a:r>
            <a:r>
              <a:rPr lang="en-US" sz="1867" dirty="0" err="1">
                <a:latin typeface="Cambria"/>
                <a:ea typeface="MS Mincho"/>
                <a:cs typeface="Times New Roman"/>
              </a:rPr>
              <a:t>Nedkov</a:t>
            </a:r>
            <a:r>
              <a:rPr lang="en-US" sz="1867" dirty="0">
                <a:latin typeface="Cambria"/>
                <a:ea typeface="MS Mincho"/>
                <a:cs typeface="Times New Roman"/>
              </a:rPr>
              <a:t>, </a:t>
            </a:r>
            <a:r>
              <a:rPr lang="en-US" sz="1867" dirty="0" err="1">
                <a:latin typeface="Cambria"/>
                <a:ea typeface="MS Mincho"/>
                <a:cs typeface="Times New Roman"/>
              </a:rPr>
              <a:t>Miglena</a:t>
            </a:r>
            <a:r>
              <a:rPr lang="en-US" sz="1867" dirty="0">
                <a:latin typeface="Cambria"/>
                <a:ea typeface="MS Mincho"/>
                <a:cs typeface="Times New Roman"/>
              </a:rPr>
              <a:t> </a:t>
            </a:r>
            <a:r>
              <a:rPr lang="en-US" sz="1867" dirty="0" err="1">
                <a:latin typeface="Cambria"/>
                <a:ea typeface="MS Mincho"/>
                <a:cs typeface="Times New Roman"/>
              </a:rPr>
              <a:t>Zhiyanski</a:t>
            </a:r>
            <a:r>
              <a:rPr lang="en-US" sz="1867" dirty="0">
                <a:latin typeface="Cambria"/>
                <a:ea typeface="MS Mincho"/>
                <a:cs typeface="Times New Roman"/>
              </a:rPr>
              <a:t>, </a:t>
            </a:r>
            <a:r>
              <a:rPr lang="en-US" sz="1867" dirty="0" err="1">
                <a:latin typeface="Cambria"/>
                <a:ea typeface="MS Mincho"/>
                <a:cs typeface="Times New Roman"/>
              </a:rPr>
              <a:t>Bilyana</a:t>
            </a:r>
            <a:r>
              <a:rPr lang="en-US" sz="1867" dirty="0">
                <a:latin typeface="Cambria"/>
                <a:ea typeface="MS Mincho"/>
                <a:cs typeface="Times New Roman"/>
              </a:rPr>
              <a:t> </a:t>
            </a:r>
            <a:r>
              <a:rPr lang="en-US" sz="1867" dirty="0" err="1">
                <a:latin typeface="Cambria"/>
                <a:ea typeface="MS Mincho"/>
                <a:cs typeface="Times New Roman"/>
              </a:rPr>
              <a:t>Borisova</a:t>
            </a:r>
            <a:r>
              <a:rPr lang="en-US" sz="1867" dirty="0">
                <a:latin typeface="Cambria"/>
                <a:ea typeface="MS Mincho"/>
                <a:cs typeface="Times New Roman"/>
              </a:rPr>
              <a:t>, </a:t>
            </a:r>
            <a:r>
              <a:rPr lang="en-US" sz="1867" dirty="0" err="1">
                <a:latin typeface="Cambria"/>
                <a:ea typeface="MS Mincho"/>
                <a:cs typeface="Times New Roman"/>
              </a:rPr>
              <a:t>Mariyana</a:t>
            </a:r>
            <a:r>
              <a:rPr lang="en-US" sz="1867" dirty="0">
                <a:latin typeface="Cambria"/>
                <a:ea typeface="MS Mincho"/>
                <a:cs typeface="Times New Roman"/>
              </a:rPr>
              <a:t> </a:t>
            </a:r>
            <a:r>
              <a:rPr lang="en-US" sz="1867" dirty="0" err="1">
                <a:latin typeface="Cambria"/>
                <a:ea typeface="MS Mincho"/>
                <a:cs typeface="Times New Roman"/>
              </a:rPr>
              <a:t>Nikolova</a:t>
            </a:r>
            <a:r>
              <a:rPr lang="en-US" sz="1867" dirty="0">
                <a:latin typeface="Cambria"/>
                <a:ea typeface="MS Mincho"/>
                <a:cs typeface="Times New Roman"/>
              </a:rPr>
              <a:t>, </a:t>
            </a:r>
            <a:r>
              <a:rPr lang="en-US" sz="1867" dirty="0" err="1">
                <a:latin typeface="Cambria"/>
                <a:ea typeface="MS Mincho"/>
                <a:cs typeface="Times New Roman"/>
              </a:rPr>
              <a:t>Svetla</a:t>
            </a:r>
            <a:r>
              <a:rPr lang="en-US" sz="1867" dirty="0">
                <a:latin typeface="Cambria"/>
                <a:ea typeface="MS Mincho"/>
                <a:cs typeface="Times New Roman"/>
              </a:rPr>
              <a:t> </a:t>
            </a:r>
            <a:r>
              <a:rPr lang="en-US" sz="1867" dirty="0" err="1">
                <a:latin typeface="Cambria"/>
                <a:ea typeface="MS Mincho"/>
                <a:cs typeface="Times New Roman"/>
              </a:rPr>
              <a:t>Bratanova-Donchevа</a:t>
            </a:r>
            <a:r>
              <a:rPr lang="en-US" sz="1867" dirty="0">
                <a:latin typeface="Cambria"/>
                <a:ea typeface="MS Mincho"/>
                <a:cs typeface="Times New Roman"/>
              </a:rPr>
              <a:t>, Lidia </a:t>
            </a:r>
            <a:r>
              <a:rPr lang="en-US" sz="1867" dirty="0" err="1">
                <a:latin typeface="Cambria"/>
                <a:ea typeface="MS Mincho"/>
                <a:cs typeface="Times New Roman"/>
              </a:rPr>
              <a:t>Semerdzhieva</a:t>
            </a:r>
            <a:r>
              <a:rPr lang="en-US" sz="1867" dirty="0">
                <a:latin typeface="Cambria"/>
                <a:ea typeface="MS Mincho"/>
                <a:cs typeface="Times New Roman"/>
              </a:rPr>
              <a:t>, Ivo </a:t>
            </a:r>
            <a:r>
              <a:rPr lang="en-US" sz="1867" dirty="0" err="1">
                <a:latin typeface="Cambria"/>
                <a:ea typeface="MS Mincho"/>
                <a:cs typeface="Times New Roman"/>
              </a:rPr>
              <a:t>Ihtimanski</a:t>
            </a:r>
            <a:r>
              <a:rPr lang="en-US" sz="1867" dirty="0">
                <a:latin typeface="Cambria"/>
                <a:ea typeface="MS Mincho"/>
                <a:cs typeface="Times New Roman"/>
              </a:rPr>
              <a:t>, </a:t>
            </a:r>
            <a:r>
              <a:rPr lang="en-US" sz="1867" dirty="0" err="1">
                <a:latin typeface="Cambria"/>
                <a:ea typeface="MS Mincho"/>
                <a:cs typeface="Times New Roman"/>
              </a:rPr>
              <a:t>Petar</a:t>
            </a:r>
            <a:r>
              <a:rPr lang="en-US" sz="1867" dirty="0">
                <a:latin typeface="Cambria"/>
                <a:ea typeface="MS Mincho"/>
                <a:cs typeface="Times New Roman"/>
              </a:rPr>
              <a:t> </a:t>
            </a:r>
            <a:r>
              <a:rPr lang="en-US" sz="1867" dirty="0" err="1">
                <a:latin typeface="Cambria"/>
                <a:ea typeface="MS Mincho"/>
                <a:cs typeface="Times New Roman"/>
              </a:rPr>
              <a:t>Nikolov</a:t>
            </a:r>
            <a:r>
              <a:rPr lang="en-US" sz="1867" dirty="0">
                <a:latin typeface="Cambria"/>
                <a:ea typeface="MS Mincho"/>
                <a:cs typeface="Times New Roman"/>
              </a:rPr>
              <a:t>,  </a:t>
            </a:r>
            <a:r>
              <a:rPr lang="en-US" sz="1867" dirty="0" err="1">
                <a:latin typeface="Cambria"/>
                <a:ea typeface="MS Mincho"/>
                <a:cs typeface="Times New Roman"/>
              </a:rPr>
              <a:t>Zvezdelina</a:t>
            </a:r>
            <a:r>
              <a:rPr lang="en-US" sz="1867" dirty="0">
                <a:latin typeface="Cambria"/>
                <a:ea typeface="MS Mincho"/>
                <a:cs typeface="Times New Roman"/>
              </a:rPr>
              <a:t> </a:t>
            </a:r>
            <a:r>
              <a:rPr lang="en-US" sz="1867" dirty="0" err="1">
                <a:latin typeface="Cambria"/>
                <a:ea typeface="MS Mincho"/>
                <a:cs typeface="Times New Roman"/>
              </a:rPr>
              <a:t>Aidarova</a:t>
            </a:r>
            <a:r>
              <a:rPr lang="en-US" sz="1867" dirty="0">
                <a:latin typeface="Cambria"/>
                <a:ea typeface="MS Mincho"/>
                <a:cs typeface="Times New Roman"/>
              </a:rPr>
              <a:t>. (2019) A GEOSPATIAL APPROACH TO MAPPING AND ASSESSMENT OF URBAN ECOSYSTEM SERVICES IN BULGARIA, European Journal of Geography Volume 9, Number 4:34-50, December </a:t>
            </a:r>
            <a:r>
              <a:rPr lang="en-US" sz="1867" dirty="0" smtClean="0">
                <a:latin typeface="Cambria"/>
                <a:ea typeface="MS Mincho"/>
                <a:cs typeface="Times New Roman"/>
              </a:rPr>
              <a:t>2018</a:t>
            </a:r>
          </a:p>
          <a:p>
            <a:pPr algn="just">
              <a:spcAft>
                <a:spcPts val="1600"/>
              </a:spcAft>
              <a:tabLst>
                <a:tab pos="954593" algn="l"/>
                <a:tab pos="9097206" algn="l"/>
              </a:tabLst>
            </a:pPr>
            <a:r>
              <a:rPr lang="en-US" sz="1867" dirty="0" err="1">
                <a:latin typeface="Cambria"/>
                <a:ea typeface="MS Mincho"/>
                <a:cs typeface="Times New Roman"/>
              </a:rPr>
              <a:t>Assenova</a:t>
            </a:r>
            <a:r>
              <a:rPr lang="en-US" sz="1867" dirty="0">
                <a:latin typeface="Cambria"/>
                <a:ea typeface="MS Mincho"/>
                <a:cs typeface="Times New Roman"/>
              </a:rPr>
              <a:t>, M., S. </a:t>
            </a:r>
            <a:r>
              <a:rPr lang="en-US" sz="1867" dirty="0" err="1">
                <a:latin typeface="Cambria"/>
                <a:ea typeface="MS Mincho"/>
                <a:cs typeface="Times New Roman"/>
              </a:rPr>
              <a:t>Nedkov</a:t>
            </a:r>
            <a:r>
              <a:rPr lang="en-US" sz="1867" dirty="0">
                <a:latin typeface="Cambria"/>
                <a:ea typeface="MS Mincho"/>
                <a:cs typeface="Times New Roman"/>
              </a:rPr>
              <a:t> and A</a:t>
            </a:r>
            <a:r>
              <a:rPr lang="en-US" sz="1867" dirty="0" smtClean="0">
                <a:latin typeface="Cambria"/>
                <a:ea typeface="MS Mincho"/>
                <a:cs typeface="Times New Roman"/>
              </a:rPr>
              <a:t>. </a:t>
            </a:r>
            <a:r>
              <a:rPr lang="en-US" sz="1867" dirty="0" err="1" smtClean="0">
                <a:latin typeface="Cambria"/>
                <a:ea typeface="MS Mincho"/>
                <a:cs typeface="Times New Roman"/>
              </a:rPr>
              <a:t>Assenov</a:t>
            </a:r>
            <a:r>
              <a:rPr lang="en-US" sz="1867" dirty="0" smtClean="0">
                <a:latin typeface="Cambria"/>
                <a:ea typeface="MS Mincho"/>
                <a:cs typeface="Times New Roman"/>
              </a:rPr>
              <a:t>  </a:t>
            </a:r>
            <a:r>
              <a:rPr lang="en-US" sz="1867" dirty="0">
                <a:latin typeface="Cambria"/>
                <a:ea typeface="MS Mincho"/>
                <a:cs typeface="Times New Roman"/>
              </a:rPr>
              <a:t>et al., </a:t>
            </a:r>
            <a:r>
              <a:rPr lang="en-US" sz="1867" dirty="0" smtClean="0">
                <a:latin typeface="Cambria"/>
                <a:ea typeface="MS Mincho"/>
                <a:cs typeface="Times New Roman"/>
              </a:rPr>
              <a:t>(2018) </a:t>
            </a:r>
            <a:r>
              <a:rPr lang="en-US" sz="1867" dirty="0">
                <a:latin typeface="Cambria"/>
                <a:ea typeface="MS Mincho"/>
                <a:cs typeface="Times New Roman"/>
              </a:rPr>
              <a:t>ASSESSMENT AND MAPPING OF CULTURAL ECOSYSTEM SERVICES OF URBAN ECOSYSTEMS IN BULGARIA In book: Traditions and Innovations in Contemporary Tourism 2018. Edition: 1st Chapter: Five. Publisher: </a:t>
            </a:r>
            <a:r>
              <a:rPr lang="en-US" sz="1867" dirty="0" err="1">
                <a:latin typeface="Cambria"/>
                <a:ea typeface="MS Mincho"/>
                <a:cs typeface="Times New Roman"/>
              </a:rPr>
              <a:t>Cmbrodge</a:t>
            </a:r>
            <a:r>
              <a:rPr lang="en-US" sz="1867" dirty="0">
                <a:latin typeface="Cambria"/>
                <a:ea typeface="MS Mincho"/>
                <a:cs typeface="Times New Roman"/>
              </a:rPr>
              <a:t> Scholars Publishing Editors: Vasil </a:t>
            </a:r>
            <a:r>
              <a:rPr lang="en-US" sz="1867" dirty="0" err="1">
                <a:latin typeface="Cambria"/>
                <a:ea typeface="MS Mincho"/>
                <a:cs typeface="Times New Roman"/>
              </a:rPr>
              <a:t>Marinov</a:t>
            </a:r>
            <a:r>
              <a:rPr lang="en-US" sz="1867" dirty="0">
                <a:latin typeface="Cambria"/>
                <a:ea typeface="MS Mincho"/>
                <a:cs typeface="Times New Roman"/>
              </a:rPr>
              <a:t>, Maria </a:t>
            </a:r>
            <a:r>
              <a:rPr lang="en-US" sz="1867" dirty="0" err="1">
                <a:latin typeface="Cambria"/>
                <a:ea typeface="MS Mincho"/>
                <a:cs typeface="Times New Roman"/>
              </a:rPr>
              <a:t>Vodenska</a:t>
            </a:r>
            <a:r>
              <a:rPr lang="en-US" sz="1867" dirty="0">
                <a:latin typeface="Cambria"/>
                <a:ea typeface="MS Mincho"/>
                <a:cs typeface="Times New Roman"/>
              </a:rPr>
              <a:t>, Mariana </a:t>
            </a:r>
            <a:r>
              <a:rPr lang="en-US" sz="1867" dirty="0" err="1">
                <a:latin typeface="Cambria"/>
                <a:ea typeface="MS Mincho"/>
                <a:cs typeface="Times New Roman"/>
              </a:rPr>
              <a:t>Assenova</a:t>
            </a:r>
            <a:r>
              <a:rPr lang="en-US" sz="1867" dirty="0">
                <a:latin typeface="Cambria"/>
                <a:ea typeface="MS Mincho"/>
                <a:cs typeface="Times New Roman"/>
              </a:rPr>
              <a:t>, </a:t>
            </a:r>
            <a:r>
              <a:rPr lang="en-US" sz="1867" dirty="0" err="1">
                <a:latin typeface="Cambria"/>
                <a:ea typeface="MS Mincho"/>
                <a:cs typeface="Times New Roman"/>
              </a:rPr>
              <a:t>Elka</a:t>
            </a:r>
            <a:r>
              <a:rPr lang="en-US" sz="1867" dirty="0">
                <a:latin typeface="Cambria"/>
                <a:ea typeface="MS Mincho"/>
                <a:cs typeface="Times New Roman"/>
              </a:rPr>
              <a:t> </a:t>
            </a:r>
            <a:r>
              <a:rPr lang="en-US" sz="1867" dirty="0" err="1">
                <a:latin typeface="Cambria"/>
                <a:ea typeface="MS Mincho"/>
                <a:cs typeface="Times New Roman"/>
              </a:rPr>
              <a:t>Dogramadjieva</a:t>
            </a:r>
            <a:r>
              <a:rPr lang="en-US" sz="1867" dirty="0">
                <a:latin typeface="Cambria"/>
                <a:ea typeface="MS Mincho"/>
                <a:cs typeface="Times New Roman"/>
              </a:rPr>
              <a:t>.</a:t>
            </a:r>
          </a:p>
          <a:p>
            <a:pPr algn="just">
              <a:spcAft>
                <a:spcPts val="1600"/>
              </a:spcAft>
              <a:tabLst>
                <a:tab pos="954593" algn="l"/>
                <a:tab pos="9097206" algn="l"/>
              </a:tabLst>
            </a:pPr>
            <a:r>
              <a:rPr lang="en-US" sz="1867" dirty="0" err="1" smtClean="0">
                <a:latin typeface="Cambria"/>
                <a:ea typeface="MS Mincho"/>
                <a:cs typeface="Times New Roman"/>
              </a:rPr>
              <a:t>Nikolova</a:t>
            </a:r>
            <a:r>
              <a:rPr lang="en-US" sz="1867" dirty="0">
                <a:latin typeface="Cambria"/>
                <a:ea typeface="MS Mincho"/>
                <a:cs typeface="Times New Roman"/>
              </a:rPr>
              <a:t>, M., S. </a:t>
            </a:r>
            <a:r>
              <a:rPr lang="en-US" sz="1867" dirty="0" err="1">
                <a:latin typeface="Cambria"/>
                <a:ea typeface="MS Mincho"/>
                <a:cs typeface="Times New Roman"/>
              </a:rPr>
              <a:t>Nedkov</a:t>
            </a:r>
            <a:r>
              <a:rPr lang="en-US" sz="1867" dirty="0">
                <a:latin typeface="Cambria"/>
                <a:ea typeface="MS Mincho"/>
                <a:cs typeface="Times New Roman"/>
              </a:rPr>
              <a:t>, M. </a:t>
            </a:r>
            <a:r>
              <a:rPr lang="en-US" sz="1867" dirty="0" err="1">
                <a:latin typeface="Cambria"/>
                <a:ea typeface="MS Mincho"/>
                <a:cs typeface="Times New Roman"/>
              </a:rPr>
              <a:t>Kriyakova</a:t>
            </a:r>
            <a:r>
              <a:rPr lang="en-US" sz="1867" dirty="0">
                <a:latin typeface="Cambria"/>
                <a:ea typeface="MS Mincho"/>
                <a:cs typeface="Times New Roman"/>
              </a:rPr>
              <a:t>. </a:t>
            </a:r>
            <a:r>
              <a:rPr lang="en-US" sz="1867" dirty="0" smtClean="0">
                <a:latin typeface="Cambria"/>
                <a:ea typeface="MS Mincho"/>
                <a:cs typeface="Times New Roman"/>
              </a:rPr>
              <a:t>ASSESSMENT AND MAPPING OF AESTHETIC ECOSYSTEM SERVICES IN THE CITY OF VARNA, BULGARIA. </a:t>
            </a:r>
            <a:r>
              <a:rPr lang="en-US" sz="1867" dirty="0">
                <a:latin typeface="Cambria"/>
                <a:ea typeface="MS Mincho"/>
                <a:cs typeface="Times New Roman"/>
              </a:rPr>
              <a:t>In book: Traditions and Innovations in Contemporary Tourism 2018. Edition: 1st Chapter: Five. Publisher: </a:t>
            </a:r>
            <a:r>
              <a:rPr lang="en-US" sz="1867" dirty="0" err="1">
                <a:latin typeface="Cambria"/>
                <a:ea typeface="MS Mincho"/>
                <a:cs typeface="Times New Roman"/>
              </a:rPr>
              <a:t>Cmbrodge</a:t>
            </a:r>
            <a:r>
              <a:rPr lang="en-US" sz="1867" dirty="0">
                <a:latin typeface="Cambria"/>
                <a:ea typeface="MS Mincho"/>
                <a:cs typeface="Times New Roman"/>
              </a:rPr>
              <a:t> Scholars Publishing Editors: Vasil </a:t>
            </a:r>
            <a:r>
              <a:rPr lang="en-US" sz="1867" dirty="0" err="1">
                <a:latin typeface="Cambria"/>
                <a:ea typeface="MS Mincho"/>
                <a:cs typeface="Times New Roman"/>
              </a:rPr>
              <a:t>Marinov</a:t>
            </a:r>
            <a:r>
              <a:rPr lang="en-US" sz="1867" dirty="0">
                <a:latin typeface="Cambria"/>
                <a:ea typeface="MS Mincho"/>
                <a:cs typeface="Times New Roman"/>
              </a:rPr>
              <a:t>, Maria </a:t>
            </a:r>
            <a:r>
              <a:rPr lang="en-US" sz="1867" dirty="0" err="1">
                <a:latin typeface="Cambria"/>
                <a:ea typeface="MS Mincho"/>
                <a:cs typeface="Times New Roman"/>
              </a:rPr>
              <a:t>Vodenska</a:t>
            </a:r>
            <a:r>
              <a:rPr lang="en-US" sz="1867" dirty="0">
                <a:latin typeface="Cambria"/>
                <a:ea typeface="MS Mincho"/>
                <a:cs typeface="Times New Roman"/>
              </a:rPr>
              <a:t>, Mariana </a:t>
            </a:r>
            <a:r>
              <a:rPr lang="en-US" sz="1867" dirty="0" err="1">
                <a:latin typeface="Cambria"/>
                <a:ea typeface="MS Mincho"/>
                <a:cs typeface="Times New Roman"/>
              </a:rPr>
              <a:t>Assenova</a:t>
            </a:r>
            <a:r>
              <a:rPr lang="en-US" sz="1867" dirty="0">
                <a:latin typeface="Cambria"/>
                <a:ea typeface="MS Mincho"/>
                <a:cs typeface="Times New Roman"/>
              </a:rPr>
              <a:t>, </a:t>
            </a:r>
            <a:r>
              <a:rPr lang="en-US" sz="1867" dirty="0" err="1">
                <a:latin typeface="Cambria"/>
                <a:ea typeface="MS Mincho"/>
                <a:cs typeface="Times New Roman"/>
              </a:rPr>
              <a:t>Elka</a:t>
            </a:r>
            <a:r>
              <a:rPr lang="en-US" sz="1867" dirty="0">
                <a:latin typeface="Cambria"/>
                <a:ea typeface="MS Mincho"/>
                <a:cs typeface="Times New Roman"/>
              </a:rPr>
              <a:t> </a:t>
            </a:r>
            <a:r>
              <a:rPr lang="en-US" sz="1867" dirty="0" err="1">
                <a:latin typeface="Cambria"/>
                <a:ea typeface="MS Mincho"/>
                <a:cs typeface="Times New Roman"/>
              </a:rPr>
              <a:t>Dogramadjieva</a:t>
            </a:r>
            <a:r>
              <a:rPr lang="en-US" sz="1867" dirty="0">
                <a:latin typeface="Cambria"/>
                <a:ea typeface="MS Mincho"/>
                <a:cs typeface="Times New Roman"/>
              </a:rPr>
              <a:t>.</a:t>
            </a:r>
          </a:p>
          <a:p>
            <a:pPr algn="just">
              <a:spcAft>
                <a:spcPts val="1600"/>
              </a:spcAft>
              <a:tabLst>
                <a:tab pos="954593" algn="l"/>
                <a:tab pos="9097206" algn="l"/>
              </a:tabLst>
            </a:pPr>
            <a:endParaRPr lang="en-US" sz="1867" dirty="0" smtClean="0">
              <a:latin typeface="Cambria"/>
              <a:ea typeface="MS Mincho"/>
              <a:cs typeface="Times New Roman"/>
            </a:endParaRPr>
          </a:p>
          <a:p>
            <a:pPr algn="just">
              <a:spcAft>
                <a:spcPts val="1600"/>
              </a:spcAft>
              <a:tabLst>
                <a:tab pos="954593" algn="l"/>
                <a:tab pos="9097206" algn="l"/>
              </a:tabLst>
            </a:pPr>
            <a:endParaRPr lang="en-US" sz="1867" dirty="0">
              <a:latin typeface="Cambria"/>
              <a:ea typeface="MS Mincho"/>
              <a:cs typeface="Times New Roman"/>
            </a:endParaRPr>
          </a:p>
          <a:p>
            <a:pPr algn="just">
              <a:spcAft>
                <a:spcPts val="1600"/>
              </a:spcAft>
              <a:tabLst>
                <a:tab pos="954593" algn="l"/>
                <a:tab pos="9097206" algn="l"/>
              </a:tabLst>
            </a:pPr>
            <a:endParaRPr lang="en-US" sz="1600" dirty="0">
              <a:latin typeface="Cambria"/>
              <a:ea typeface="MS Mincho"/>
              <a:cs typeface="Times New Roman"/>
            </a:endParaRPr>
          </a:p>
          <a:p>
            <a:pPr algn="just">
              <a:spcAft>
                <a:spcPts val="1600"/>
              </a:spcAft>
              <a:tabLst>
                <a:tab pos="954593" algn="l"/>
                <a:tab pos="9097206" algn="l"/>
              </a:tabLst>
            </a:pPr>
            <a:endParaRPr lang="bg-BG" sz="1867" b="1" dirty="0">
              <a:latin typeface="Cambria"/>
              <a:ea typeface="MS Mincho"/>
              <a:cs typeface="Times New Roman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267"/>
            <a:ext cx="12192000" cy="903501"/>
            <a:chOff x="0" y="949"/>
            <a:chExt cx="9000000" cy="997823"/>
          </a:xfrm>
        </p:grpSpPr>
        <p:sp>
          <p:nvSpPr>
            <p:cNvPr id="6" name="Rectangle 5"/>
            <p:cNvSpPr/>
            <p:nvPr/>
          </p:nvSpPr>
          <p:spPr>
            <a:xfrm>
              <a:off x="0" y="949"/>
              <a:ext cx="9000000" cy="997823"/>
            </a:xfrm>
            <a:prstGeom prst="rect">
              <a:avLst/>
            </a:prstGeom>
            <a:solidFill>
              <a:srgbClr val="4A5D61">
                <a:alpha val="9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pic>
          <p:nvPicPr>
            <p:cNvPr id="7" name="Picture 6" descr="MAIA logo-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500" y="365393"/>
              <a:ext cx="1714500" cy="626364"/>
            </a:xfrm>
            <a:prstGeom prst="rect">
              <a:avLst/>
            </a:prstGeom>
          </p:spPr>
        </p:pic>
        <p:pic>
          <p:nvPicPr>
            <p:cNvPr id="10" name="Picture 9" descr="EC LOGO trans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800" y="318056"/>
              <a:ext cx="924483" cy="641905"/>
            </a:xfrm>
            <a:prstGeom prst="rect">
              <a:avLst/>
            </a:prstGeom>
          </p:spPr>
        </p:pic>
      </p:grp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29159" y="288400"/>
            <a:ext cx="9689011" cy="906738"/>
          </a:xfr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bg-BG" sz="4000" b="1" dirty="0">
                <a:solidFill>
                  <a:schemeClr val="bg1"/>
                </a:solidFill>
                <a:latin typeface="Arial"/>
                <a:cs typeface="Arial"/>
              </a:rPr>
              <a:t>       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СМЕТКИ НА КУЛТУРНИ ЕКОСИСТЕМНИ УСЛУГИ </a:t>
            </a:r>
            <a:endParaRPr lang="en-US" sz="1867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489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67037" y="912488"/>
            <a:ext cx="10857925" cy="50270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600"/>
              </a:spcAft>
              <a:tabLst>
                <a:tab pos="954593" algn="l"/>
                <a:tab pos="9097206" algn="l"/>
              </a:tabLst>
            </a:pPr>
            <a:r>
              <a:rPr lang="bg-BG" sz="1867" b="1" dirty="0">
                <a:solidFill>
                  <a:srgbClr val="0070C0"/>
                </a:solidFill>
                <a:latin typeface="Cambria"/>
                <a:ea typeface="MS Mincho"/>
                <a:cs typeface="Times New Roman"/>
              </a:rPr>
              <a:t>Предходни изследвания на КЕУ и СКЕУ в България</a:t>
            </a:r>
          </a:p>
          <a:p>
            <a:pPr>
              <a:spcAft>
                <a:spcPts val="1600"/>
              </a:spcAft>
              <a:tabLst>
                <a:tab pos="954593" algn="l"/>
                <a:tab pos="9097206" algn="l"/>
              </a:tabLst>
            </a:pPr>
            <a:r>
              <a:rPr lang="en-US" sz="1867" b="1" dirty="0" err="1">
                <a:latin typeface="Cambria"/>
                <a:ea typeface="MS Mincho"/>
                <a:cs typeface="Times New Roman"/>
              </a:rPr>
              <a:t>Assenova</a:t>
            </a:r>
            <a:r>
              <a:rPr lang="en-US" sz="1867" b="1" dirty="0">
                <a:latin typeface="Cambria"/>
                <a:ea typeface="MS Mincho"/>
                <a:cs typeface="Times New Roman"/>
              </a:rPr>
              <a:t>, M., S. </a:t>
            </a:r>
            <a:r>
              <a:rPr lang="en-US" sz="1867" b="1" dirty="0" err="1">
                <a:latin typeface="Cambria"/>
                <a:ea typeface="MS Mincho"/>
                <a:cs typeface="Times New Roman"/>
              </a:rPr>
              <a:t>Nedkov</a:t>
            </a:r>
            <a:r>
              <a:rPr lang="en-US" sz="1867" b="1" dirty="0">
                <a:latin typeface="Cambria"/>
                <a:ea typeface="MS Mincho"/>
                <a:cs typeface="Times New Roman"/>
              </a:rPr>
              <a:t> and </a:t>
            </a:r>
            <a:r>
              <a:rPr lang="en-US" sz="1867" b="1" dirty="0" err="1">
                <a:latin typeface="Cambria"/>
                <a:ea typeface="MS Mincho"/>
                <a:cs typeface="Times New Roman"/>
              </a:rPr>
              <a:t>A.Assenov</a:t>
            </a:r>
            <a:r>
              <a:rPr lang="en-US" sz="1867" b="1" dirty="0">
                <a:latin typeface="Cambria"/>
                <a:ea typeface="MS Mincho"/>
                <a:cs typeface="Times New Roman"/>
              </a:rPr>
              <a:t>  et al., 2018 ASSESSMENT AND MAPPING OF CULTURAL ECOSYSTEM SERVICES OF URBAN ECOSYSTEMS IN BULGARIA </a:t>
            </a:r>
            <a:endParaRPr lang="bg-BG" sz="1867" b="1" dirty="0">
              <a:latin typeface="Cambria"/>
              <a:ea typeface="MS Mincho"/>
              <a:cs typeface="Times New Roman"/>
            </a:endParaRPr>
          </a:p>
          <a:p>
            <a:pPr algn="just">
              <a:spcAft>
                <a:spcPts val="1600"/>
              </a:spcAft>
              <a:tabLst>
                <a:tab pos="954593" algn="l"/>
                <a:tab pos="9097206" algn="l"/>
              </a:tabLst>
            </a:pPr>
            <a:endParaRPr lang="bg-BG" sz="1867" b="1" dirty="0">
              <a:latin typeface="Cambria"/>
              <a:ea typeface="MS Mincho"/>
              <a:cs typeface="Times New Roman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267"/>
            <a:ext cx="12192000" cy="903501"/>
            <a:chOff x="0" y="949"/>
            <a:chExt cx="9000000" cy="997823"/>
          </a:xfrm>
        </p:grpSpPr>
        <p:sp>
          <p:nvSpPr>
            <p:cNvPr id="6" name="Rectangle 5"/>
            <p:cNvSpPr/>
            <p:nvPr/>
          </p:nvSpPr>
          <p:spPr>
            <a:xfrm>
              <a:off x="0" y="949"/>
              <a:ext cx="9000000" cy="997823"/>
            </a:xfrm>
            <a:prstGeom prst="rect">
              <a:avLst/>
            </a:prstGeom>
            <a:solidFill>
              <a:srgbClr val="4A5D61">
                <a:alpha val="9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pic>
          <p:nvPicPr>
            <p:cNvPr id="7" name="Picture 6" descr="MAIA logo-whit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500" y="365393"/>
              <a:ext cx="1714500" cy="626364"/>
            </a:xfrm>
            <a:prstGeom prst="rect">
              <a:avLst/>
            </a:prstGeom>
          </p:spPr>
        </p:pic>
        <p:pic>
          <p:nvPicPr>
            <p:cNvPr id="10" name="Picture 9" descr="EC LOGO trans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800" y="318056"/>
              <a:ext cx="924483" cy="641905"/>
            </a:xfrm>
            <a:prstGeom prst="rect">
              <a:avLst/>
            </a:prstGeom>
          </p:spPr>
        </p:pic>
      </p:grp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29159" y="288400"/>
            <a:ext cx="9689011" cy="906738"/>
          </a:xfr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bg-BG" sz="4000" b="1" dirty="0">
                <a:solidFill>
                  <a:schemeClr val="bg1"/>
                </a:solidFill>
                <a:latin typeface="Arial"/>
                <a:cs typeface="Arial"/>
              </a:rPr>
              <a:t>       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СМЕТКИ НА КУЛТУРНИ ЕКОСИСТЕМНИ УСЛУГИ </a:t>
            </a:r>
            <a:endParaRPr lang="en-US" sz="1867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334A4E-0F93-415E-8DA7-8160789EBC20}"/>
              </a:ext>
            </a:extLst>
          </p:cNvPr>
          <p:cNvSpPr txBox="1"/>
          <p:nvPr/>
        </p:nvSpPr>
        <p:spPr>
          <a:xfrm>
            <a:off x="6395066" y="5858212"/>
            <a:ext cx="46879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16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Капацитет на рекреационните екосистемни услуги в градска среда</a:t>
            </a:r>
            <a:endParaRPr lang="bg-BG" sz="1600" i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CF5E2C-8485-4784-92C7-4869606641A4}"/>
              </a:ext>
            </a:extLst>
          </p:cNvPr>
          <p:cNvSpPr txBox="1"/>
          <p:nvPr/>
        </p:nvSpPr>
        <p:spPr>
          <a:xfrm>
            <a:off x="590609" y="5776842"/>
            <a:ext cx="52063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16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Капацитет на екосистемни услуги от културното наследство в градска среда</a:t>
            </a:r>
            <a:endParaRPr lang="bg-BG" sz="1600" i="1" dirty="0">
              <a:solidFill>
                <a:srgbClr val="0070C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AC047A-5131-431F-9A19-2414BC1B86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156" y="2544279"/>
            <a:ext cx="5383235" cy="3200677"/>
          </a:xfrm>
          <a:prstGeom prst="rect">
            <a:avLst/>
          </a:prstGeom>
        </p:spPr>
      </p:pic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2D2CDCD1-9199-409B-8358-017CE78227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239892"/>
              </p:ext>
            </p:extLst>
          </p:nvPr>
        </p:nvGraphicFramePr>
        <p:xfrm>
          <a:off x="5858580" y="2544279"/>
          <a:ext cx="6190070" cy="2822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Document" r:id="rId6" imgW="5770159" imgH="2481464" progId="Word.Document.12">
                  <p:embed/>
                </p:oleObj>
              </mc:Choice>
              <mc:Fallback>
                <p:oleObj name="Document" r:id="rId6" imgW="5770159" imgH="24814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58580" y="2544279"/>
                        <a:ext cx="6190070" cy="2822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084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67037" y="912488"/>
            <a:ext cx="10857925" cy="50270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600"/>
              </a:spcAft>
              <a:tabLst>
                <a:tab pos="954593" algn="l"/>
                <a:tab pos="9097206" algn="l"/>
              </a:tabLst>
            </a:pPr>
            <a:r>
              <a:rPr lang="bg-BG" sz="1867" b="1" dirty="0">
                <a:solidFill>
                  <a:srgbClr val="0070C0"/>
                </a:solidFill>
                <a:latin typeface="Cambria"/>
                <a:ea typeface="MS Mincho"/>
                <a:cs typeface="Times New Roman"/>
              </a:rPr>
              <a:t>Предходни изследвания на КЕУ и СКЕУ в България</a:t>
            </a:r>
          </a:p>
          <a:p>
            <a:pPr>
              <a:spcAft>
                <a:spcPts val="1600"/>
              </a:spcAft>
              <a:tabLst>
                <a:tab pos="954593" algn="l"/>
                <a:tab pos="9097206" algn="l"/>
              </a:tabLst>
            </a:pPr>
            <a:r>
              <a:rPr lang="en-US" sz="1867" b="1" dirty="0" err="1">
                <a:latin typeface="Cambria"/>
                <a:ea typeface="MS Mincho"/>
                <a:cs typeface="Times New Roman"/>
              </a:rPr>
              <a:t>Assenova</a:t>
            </a:r>
            <a:r>
              <a:rPr lang="en-US" sz="1867" b="1" dirty="0">
                <a:latin typeface="Cambria"/>
                <a:ea typeface="MS Mincho"/>
                <a:cs typeface="Times New Roman"/>
              </a:rPr>
              <a:t>, M., S. </a:t>
            </a:r>
            <a:r>
              <a:rPr lang="en-US" sz="1867" b="1" dirty="0" err="1">
                <a:latin typeface="Cambria"/>
                <a:ea typeface="MS Mincho"/>
                <a:cs typeface="Times New Roman"/>
              </a:rPr>
              <a:t>Nedkov</a:t>
            </a:r>
            <a:r>
              <a:rPr lang="en-US" sz="1867" b="1" dirty="0">
                <a:latin typeface="Cambria"/>
                <a:ea typeface="MS Mincho"/>
                <a:cs typeface="Times New Roman"/>
              </a:rPr>
              <a:t> and </a:t>
            </a:r>
            <a:r>
              <a:rPr lang="en-US" sz="1867" b="1" dirty="0" err="1">
                <a:latin typeface="Cambria"/>
                <a:ea typeface="MS Mincho"/>
                <a:cs typeface="Times New Roman"/>
              </a:rPr>
              <a:t>A.Assenov</a:t>
            </a:r>
            <a:r>
              <a:rPr lang="en-US" sz="1867" b="1" dirty="0">
                <a:latin typeface="Cambria"/>
                <a:ea typeface="MS Mincho"/>
                <a:cs typeface="Times New Roman"/>
              </a:rPr>
              <a:t>  et al., 2018 ASSESSMENT AND MAPPING OF CULTURAL ECOSYSTEM SERVICES OF URBAN ECOSYSTEMS IN BULGARIA </a:t>
            </a:r>
            <a:endParaRPr lang="bg-BG" sz="1867" b="1" dirty="0">
              <a:latin typeface="Cambria"/>
              <a:ea typeface="MS Mincho"/>
              <a:cs typeface="Times New Roman"/>
            </a:endParaRPr>
          </a:p>
          <a:p>
            <a:pPr algn="just">
              <a:spcAft>
                <a:spcPts val="1600"/>
              </a:spcAft>
              <a:tabLst>
                <a:tab pos="954593" algn="l"/>
                <a:tab pos="9097206" algn="l"/>
              </a:tabLst>
            </a:pPr>
            <a:endParaRPr lang="bg-BG" sz="1867" b="1" dirty="0">
              <a:latin typeface="Cambria"/>
              <a:ea typeface="MS Mincho"/>
              <a:cs typeface="Times New Roman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267"/>
            <a:ext cx="12192000" cy="903501"/>
            <a:chOff x="0" y="949"/>
            <a:chExt cx="9000000" cy="997823"/>
          </a:xfrm>
        </p:grpSpPr>
        <p:sp>
          <p:nvSpPr>
            <p:cNvPr id="6" name="Rectangle 5"/>
            <p:cNvSpPr/>
            <p:nvPr/>
          </p:nvSpPr>
          <p:spPr>
            <a:xfrm>
              <a:off x="0" y="949"/>
              <a:ext cx="9000000" cy="997823"/>
            </a:xfrm>
            <a:prstGeom prst="rect">
              <a:avLst/>
            </a:prstGeom>
            <a:solidFill>
              <a:srgbClr val="4A5D61">
                <a:alpha val="9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pic>
          <p:nvPicPr>
            <p:cNvPr id="7" name="Picture 6" descr="MAIA logo-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500" y="365393"/>
              <a:ext cx="1714500" cy="626364"/>
            </a:xfrm>
            <a:prstGeom prst="rect">
              <a:avLst/>
            </a:prstGeom>
          </p:spPr>
        </p:pic>
        <p:pic>
          <p:nvPicPr>
            <p:cNvPr id="10" name="Picture 9" descr="EC LOGO trans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800" y="318056"/>
              <a:ext cx="924483" cy="641905"/>
            </a:xfrm>
            <a:prstGeom prst="rect">
              <a:avLst/>
            </a:prstGeom>
          </p:spPr>
        </p:pic>
      </p:grp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29158" y="-11471"/>
            <a:ext cx="9689011" cy="906738"/>
          </a:xfrm>
          <a:ln>
            <a:solidFill>
              <a:schemeClr val="accent1"/>
            </a:solidFill>
          </a:ln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bg-BG" sz="4000" b="1" dirty="0">
                <a:solidFill>
                  <a:schemeClr val="bg1"/>
                </a:solidFill>
                <a:latin typeface="Arial"/>
                <a:cs typeface="Arial"/>
              </a:rPr>
              <a:t>       </a:t>
            </a:r>
            <a:r>
              <a:rPr lang="ru-RU" sz="1800" dirty="0" smtClean="0">
                <a:solidFill>
                  <a:schemeClr val="bg1"/>
                </a:solidFill>
              </a:rPr>
              <a:t> СМЕТКИ НА КУЛТУРНИ ЕКОСИСТЕМНИ УСЛУГИ </a:t>
            </a:r>
            <a:endParaRPr lang="en-US" sz="1867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CE732D-DD4E-4B29-B5F0-0735534E663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188" y="1996995"/>
            <a:ext cx="4050939" cy="42100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334A4E-0F93-415E-8DA7-8160789EBC20}"/>
              </a:ext>
            </a:extLst>
          </p:cNvPr>
          <p:cNvSpPr txBox="1"/>
          <p:nvPr/>
        </p:nvSpPr>
        <p:spPr>
          <a:xfrm>
            <a:off x="6095999" y="6234351"/>
            <a:ext cx="46879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16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Капацитет на рекреационните екосистемни услуги в градска среда</a:t>
            </a:r>
            <a:endParaRPr lang="bg-BG" sz="1600" i="1" dirty="0">
              <a:solidFill>
                <a:srgbClr val="0070C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46DB503-8A45-4D67-B20C-D824B855EE7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873" y="1996995"/>
            <a:ext cx="4236555" cy="42373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CF5E2C-8485-4784-92C7-4869606641A4}"/>
              </a:ext>
            </a:extLst>
          </p:cNvPr>
          <p:cNvSpPr txBox="1"/>
          <p:nvPr/>
        </p:nvSpPr>
        <p:spPr>
          <a:xfrm>
            <a:off x="1311965" y="6220706"/>
            <a:ext cx="52063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16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Капацитет на екосистемни услуги от културното наследство в градска среда</a:t>
            </a:r>
            <a:endParaRPr lang="bg-BG" sz="1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36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31304" y="1397975"/>
            <a:ext cx="5921460" cy="50823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Aft>
                <a:spcPts val="1600"/>
              </a:spcAft>
              <a:tabLst>
                <a:tab pos="954593" algn="l"/>
                <a:tab pos="9097206" algn="l"/>
              </a:tabLst>
            </a:pPr>
            <a:r>
              <a:rPr lang="bg-BG" sz="1867" b="1" dirty="0" smtClean="0">
                <a:solidFill>
                  <a:srgbClr val="0070C0"/>
                </a:solidFill>
                <a:latin typeface="Cambria"/>
                <a:ea typeface="MS Mincho"/>
                <a:cs typeface="Times New Roman"/>
              </a:rPr>
              <a:t>Предходни </a:t>
            </a:r>
            <a:r>
              <a:rPr lang="bg-BG" sz="1867" b="1" dirty="0">
                <a:solidFill>
                  <a:srgbClr val="0070C0"/>
                </a:solidFill>
                <a:latin typeface="Cambria"/>
                <a:ea typeface="MS Mincho"/>
                <a:cs typeface="Times New Roman"/>
              </a:rPr>
              <a:t>изследвания на КЕУ и СКЕУ в </a:t>
            </a:r>
            <a:r>
              <a:rPr lang="bg-BG" sz="1867" b="1" dirty="0" smtClean="0">
                <a:solidFill>
                  <a:srgbClr val="0070C0"/>
                </a:solidFill>
                <a:latin typeface="Cambria"/>
                <a:ea typeface="MS Mincho"/>
                <a:cs typeface="Times New Roman"/>
              </a:rPr>
              <a:t>България</a:t>
            </a:r>
          </a:p>
          <a:p>
            <a:pPr algn="just">
              <a:tabLst>
                <a:tab pos="954593" algn="l"/>
                <a:tab pos="9097206" algn="l"/>
              </a:tabLst>
            </a:pPr>
            <a:r>
              <a:rPr lang="ru-RU" sz="1600" dirty="0">
                <a:latin typeface="Cambria"/>
                <a:ea typeface="MS Mincho"/>
                <a:cs typeface="Times New Roman"/>
              </a:rPr>
              <a:t>Секция: КУЛТУРНИ</a:t>
            </a:r>
          </a:p>
          <a:p>
            <a:pPr algn="just">
              <a:tabLst>
                <a:tab pos="954593" algn="l"/>
                <a:tab pos="9097206" algn="l"/>
              </a:tabLst>
            </a:pPr>
            <a:r>
              <a:rPr lang="ru-RU" sz="1600" dirty="0">
                <a:latin typeface="Cambria"/>
                <a:ea typeface="MS Mincho"/>
                <a:cs typeface="Times New Roman"/>
              </a:rPr>
              <a:t>Раздел: Духовни, символични и др. взаимодействия с биотата, екосистемите и ландшафтите (екологични условия)</a:t>
            </a:r>
          </a:p>
          <a:p>
            <a:pPr algn="just">
              <a:tabLst>
                <a:tab pos="954593" algn="l"/>
                <a:tab pos="9097206" algn="l"/>
              </a:tabLst>
            </a:pPr>
            <a:r>
              <a:rPr lang="ru-RU" sz="1600" dirty="0">
                <a:latin typeface="Cambria"/>
                <a:ea typeface="MS Mincho"/>
                <a:cs typeface="Times New Roman"/>
              </a:rPr>
              <a:t>Група: Духовни и/или емблематични</a:t>
            </a:r>
          </a:p>
          <a:p>
            <a:pPr algn="just">
              <a:tabLst>
                <a:tab pos="954593" algn="l"/>
                <a:tab pos="9097206" algn="l"/>
              </a:tabLst>
            </a:pPr>
            <a:r>
              <a:rPr lang="ru-RU" sz="1600" dirty="0">
                <a:latin typeface="Cambria"/>
                <a:ea typeface="MS Mincho"/>
                <a:cs typeface="Times New Roman"/>
              </a:rPr>
              <a:t>Клас: </a:t>
            </a:r>
            <a:r>
              <a:rPr lang="ru-RU" sz="1600" b="1" dirty="0">
                <a:solidFill>
                  <a:srgbClr val="0070C0"/>
                </a:solidFill>
                <a:latin typeface="Cambria"/>
                <a:ea typeface="MS Mincho"/>
                <a:cs typeface="Times New Roman"/>
              </a:rPr>
              <a:t>Естетическа и духовна стойност</a:t>
            </a:r>
          </a:p>
          <a:p>
            <a:pPr algn="just">
              <a:tabLst>
                <a:tab pos="954593" algn="l"/>
                <a:tab pos="9097206" algn="l"/>
              </a:tabLst>
            </a:pPr>
            <a:r>
              <a:rPr lang="ru-RU" sz="1600" dirty="0" smtClean="0">
                <a:latin typeface="Cambria"/>
                <a:ea typeface="MS Mincho"/>
                <a:cs typeface="Times New Roman"/>
              </a:rPr>
              <a:t>Експерти: М</a:t>
            </a:r>
            <a:r>
              <a:rPr lang="ru-RU" sz="1600" dirty="0">
                <a:latin typeface="Cambria"/>
                <a:ea typeface="MS Mincho"/>
                <a:cs typeface="Times New Roman"/>
              </a:rPr>
              <a:t>. Николова, Ст. Недков, М. Кирякова</a:t>
            </a:r>
          </a:p>
          <a:p>
            <a:pPr algn="just">
              <a:spcAft>
                <a:spcPts val="1600"/>
              </a:spcAft>
              <a:tabLst>
                <a:tab pos="954593" algn="l"/>
                <a:tab pos="9097206" algn="l"/>
              </a:tabLst>
            </a:pPr>
            <a:endParaRPr lang="ru-RU" sz="1600" dirty="0" smtClean="0">
              <a:latin typeface="Cambria"/>
              <a:ea typeface="MS Mincho"/>
              <a:cs typeface="Times New Roman"/>
            </a:endParaRPr>
          </a:p>
          <a:p>
            <a:pPr algn="just">
              <a:spcAft>
                <a:spcPts val="1600"/>
              </a:spcAft>
              <a:tabLst>
                <a:tab pos="954593" algn="l"/>
                <a:tab pos="9097206" algn="l"/>
              </a:tabLst>
            </a:pPr>
            <a:r>
              <a:rPr lang="ru-RU" sz="1600" dirty="0" smtClean="0">
                <a:latin typeface="Cambria"/>
                <a:ea typeface="MS Mincho"/>
                <a:cs typeface="Times New Roman"/>
              </a:rPr>
              <a:t>Подход </a:t>
            </a:r>
            <a:r>
              <a:rPr lang="ru-RU" sz="1600" dirty="0">
                <a:latin typeface="Cambria"/>
                <a:ea typeface="MS Mincho"/>
                <a:cs typeface="Times New Roman"/>
              </a:rPr>
              <a:t>за </a:t>
            </a:r>
            <a:r>
              <a:rPr lang="ru-RU" sz="1600" dirty="0" smtClean="0">
                <a:latin typeface="Cambria"/>
                <a:ea typeface="MS Mincho"/>
                <a:cs typeface="Times New Roman"/>
              </a:rPr>
              <a:t>оценка </a:t>
            </a:r>
            <a:r>
              <a:rPr lang="ru-RU" sz="1600" dirty="0">
                <a:latin typeface="Cambria"/>
                <a:ea typeface="MS Mincho"/>
                <a:cs typeface="Times New Roman"/>
              </a:rPr>
              <a:t>– Количествена оценка, базирана на стойности, калкулирани  индивидуално за всеки полигон от пространствената база данни  </a:t>
            </a:r>
          </a:p>
          <a:p>
            <a:pPr algn="just">
              <a:spcAft>
                <a:spcPts val="1600"/>
              </a:spcAft>
              <a:tabLst>
                <a:tab pos="954593" algn="l"/>
                <a:tab pos="9097206" algn="l"/>
              </a:tabLst>
            </a:pPr>
            <a:r>
              <a:rPr lang="ru-RU" sz="1600" dirty="0">
                <a:latin typeface="Cambria"/>
                <a:ea typeface="MS Mincho"/>
                <a:cs typeface="Times New Roman"/>
              </a:rPr>
              <a:t>Методи</a:t>
            </a:r>
            <a:r>
              <a:rPr lang="ru-RU" sz="1600" dirty="0" smtClean="0">
                <a:latin typeface="Cambria"/>
                <a:ea typeface="MS Mincho"/>
                <a:cs typeface="Times New Roman"/>
              </a:rPr>
              <a:t>:</a:t>
            </a:r>
            <a:r>
              <a:rPr lang="en-US" sz="1600" dirty="0" smtClean="0">
                <a:latin typeface="Cambria"/>
                <a:ea typeface="MS Mincho"/>
                <a:cs typeface="Times New Roman"/>
              </a:rPr>
              <a:t> </a:t>
            </a:r>
            <a:r>
              <a:rPr lang="ru-RU" sz="1600" dirty="0" smtClean="0">
                <a:latin typeface="Cambria"/>
                <a:ea typeface="MS Mincho"/>
                <a:cs typeface="Times New Roman"/>
              </a:rPr>
              <a:t>  </a:t>
            </a:r>
            <a:r>
              <a:rPr lang="ru-RU" sz="1600" dirty="0">
                <a:latin typeface="Cambria"/>
                <a:ea typeface="MS Mincho"/>
                <a:cs typeface="Times New Roman"/>
              </a:rPr>
              <a:t>1. Извличане на фотоизображения от Google  Earth по полигони</a:t>
            </a:r>
            <a:r>
              <a:rPr lang="ru-RU" sz="1600" dirty="0" smtClean="0">
                <a:latin typeface="Cambria"/>
                <a:ea typeface="MS Mincho"/>
                <a:cs typeface="Times New Roman"/>
              </a:rPr>
              <a:t>.</a:t>
            </a:r>
            <a:r>
              <a:rPr lang="en-US" sz="1600" dirty="0" smtClean="0">
                <a:latin typeface="Cambria"/>
                <a:ea typeface="MS Mincho"/>
                <a:cs typeface="Times New Roman"/>
              </a:rPr>
              <a:t> 2</a:t>
            </a:r>
            <a:r>
              <a:rPr lang="ru-RU" sz="1600" dirty="0" smtClean="0">
                <a:latin typeface="Cambria"/>
                <a:ea typeface="MS Mincho"/>
                <a:cs typeface="Times New Roman"/>
              </a:rPr>
              <a:t>. </a:t>
            </a:r>
            <a:r>
              <a:rPr lang="ru-RU" sz="1600" dirty="0">
                <a:latin typeface="Cambria"/>
                <a:ea typeface="MS Mincho"/>
                <a:cs typeface="Times New Roman"/>
              </a:rPr>
              <a:t>Анкетно проучване за естетическото възприемане на екосистемите от респондентите в гр. </a:t>
            </a:r>
            <a:r>
              <a:rPr lang="ru-RU" sz="1600" dirty="0" smtClean="0">
                <a:latin typeface="Cambria"/>
                <a:ea typeface="MS Mincho"/>
                <a:cs typeface="Times New Roman"/>
              </a:rPr>
              <a:t>Варна</a:t>
            </a:r>
            <a:r>
              <a:rPr lang="en-US" sz="1600" dirty="0" smtClean="0">
                <a:latin typeface="Cambria"/>
                <a:ea typeface="MS Mincho"/>
                <a:cs typeface="Times New Roman"/>
              </a:rPr>
              <a:t>.</a:t>
            </a:r>
            <a:endParaRPr lang="ru-RU" sz="1600" dirty="0">
              <a:latin typeface="Cambria"/>
              <a:ea typeface="MS Mincho"/>
              <a:cs typeface="Times New Roman"/>
            </a:endParaRPr>
          </a:p>
          <a:p>
            <a:pPr algn="just">
              <a:spcAft>
                <a:spcPts val="1600"/>
              </a:spcAft>
              <a:tabLst>
                <a:tab pos="954593" algn="l"/>
                <a:tab pos="9097206" algn="l"/>
              </a:tabLst>
            </a:pPr>
            <a:endParaRPr lang="en-US" sz="1600" dirty="0">
              <a:latin typeface="Cambria"/>
              <a:ea typeface="MS Mincho"/>
              <a:cs typeface="Times New Roman"/>
            </a:endParaRPr>
          </a:p>
          <a:p>
            <a:pPr algn="just">
              <a:spcAft>
                <a:spcPts val="1600"/>
              </a:spcAft>
              <a:tabLst>
                <a:tab pos="954593" algn="l"/>
                <a:tab pos="9097206" algn="l"/>
              </a:tabLst>
            </a:pPr>
            <a:endParaRPr lang="bg-BG" sz="1867" b="1" dirty="0">
              <a:latin typeface="Cambria"/>
              <a:ea typeface="MS Mincho"/>
              <a:cs typeface="Times New Roman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267"/>
            <a:ext cx="12192000" cy="903501"/>
            <a:chOff x="0" y="949"/>
            <a:chExt cx="9000000" cy="997823"/>
          </a:xfrm>
        </p:grpSpPr>
        <p:sp>
          <p:nvSpPr>
            <p:cNvPr id="6" name="Rectangle 5"/>
            <p:cNvSpPr/>
            <p:nvPr/>
          </p:nvSpPr>
          <p:spPr>
            <a:xfrm>
              <a:off x="0" y="949"/>
              <a:ext cx="9000000" cy="997823"/>
            </a:xfrm>
            <a:prstGeom prst="rect">
              <a:avLst/>
            </a:prstGeom>
            <a:solidFill>
              <a:srgbClr val="4A5D61">
                <a:alpha val="9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pic>
          <p:nvPicPr>
            <p:cNvPr id="7" name="Picture 6" descr="MAIA logo-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500" y="365393"/>
              <a:ext cx="1714500" cy="626364"/>
            </a:xfrm>
            <a:prstGeom prst="rect">
              <a:avLst/>
            </a:prstGeom>
          </p:spPr>
        </p:pic>
        <p:pic>
          <p:nvPicPr>
            <p:cNvPr id="10" name="Picture 9" descr="EC LOGO trans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800" y="318056"/>
              <a:ext cx="924483" cy="641905"/>
            </a:xfrm>
            <a:prstGeom prst="rect">
              <a:avLst/>
            </a:prstGeom>
          </p:spPr>
        </p:pic>
      </p:grp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29159" y="288400"/>
            <a:ext cx="9689011" cy="906738"/>
          </a:xfr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bg-BG" sz="4000" b="1" dirty="0">
                <a:solidFill>
                  <a:schemeClr val="bg1"/>
                </a:solidFill>
                <a:latin typeface="Arial"/>
                <a:cs typeface="Arial"/>
              </a:rPr>
              <a:t>       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СМЕТКИ НА КУЛТУРНИ ЕКОСИСТЕМНИ УСЛУГИ </a:t>
            </a:r>
            <a:endParaRPr lang="en-US" sz="1867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260" y="2443600"/>
            <a:ext cx="5285402" cy="354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19260" y="1243271"/>
            <a:ext cx="55727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/>
              <a:t>Естетична стойност в градските екосистеми във Варна и Карлово, като се използват обобщени резултати на национално ниво (А) и </a:t>
            </a:r>
            <a:r>
              <a:rPr lang="bg-BG" i="1" dirty="0" smtClean="0"/>
              <a:t>оригинални </a:t>
            </a:r>
            <a:r>
              <a:rPr lang="ru-RU" i="1" dirty="0" smtClean="0"/>
              <a:t>резултати в  (Б)</a:t>
            </a:r>
            <a:endParaRPr lang="bg-BG" i="1" dirty="0"/>
          </a:p>
        </p:txBody>
      </p:sp>
    </p:spTree>
    <p:extLst>
      <p:ext uri="{BB962C8B-B14F-4D97-AF65-F5344CB8AC3E}">
        <p14:creationId xmlns:p14="http://schemas.microsoft.com/office/powerpoint/2010/main" val="250198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78296" y="1106426"/>
            <a:ext cx="11529391" cy="54268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600"/>
              </a:spcAft>
              <a:tabLst>
                <a:tab pos="954593" algn="l"/>
                <a:tab pos="9097206" algn="l"/>
              </a:tabLst>
            </a:pPr>
            <a:r>
              <a:rPr lang="bg-BG" sz="1867" b="1" dirty="0" smtClean="0">
                <a:solidFill>
                  <a:srgbClr val="0070C0"/>
                </a:solidFill>
                <a:latin typeface="Cambria"/>
                <a:ea typeface="MS Mincho"/>
                <a:cs typeface="Times New Roman"/>
              </a:rPr>
              <a:t>Предходни </a:t>
            </a:r>
            <a:r>
              <a:rPr lang="bg-BG" sz="1867" b="1" dirty="0">
                <a:solidFill>
                  <a:srgbClr val="0070C0"/>
                </a:solidFill>
                <a:latin typeface="Cambria"/>
                <a:ea typeface="MS Mincho"/>
                <a:cs typeface="Times New Roman"/>
              </a:rPr>
              <a:t>изследвания на КЕУ и СКЕУ в </a:t>
            </a:r>
            <a:r>
              <a:rPr lang="bg-BG" sz="1867" b="1" dirty="0" smtClean="0">
                <a:solidFill>
                  <a:srgbClr val="0070C0"/>
                </a:solidFill>
                <a:latin typeface="Cambria"/>
                <a:ea typeface="MS Mincho"/>
                <a:cs typeface="Times New Roman"/>
              </a:rPr>
              <a:t>България</a:t>
            </a:r>
          </a:p>
          <a:p>
            <a:pPr>
              <a:spcAft>
                <a:spcPts val="1600"/>
              </a:spcAft>
              <a:tabLst>
                <a:tab pos="954593" algn="l"/>
                <a:tab pos="9097206" algn="l"/>
              </a:tabLst>
            </a:pPr>
            <a:endParaRPr lang="bg-BG" sz="1867" b="1" dirty="0">
              <a:solidFill>
                <a:srgbClr val="0070C0"/>
              </a:solidFill>
              <a:latin typeface="Cambria"/>
              <a:ea typeface="MS Mincho"/>
              <a:cs typeface="Times New Roman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267"/>
            <a:ext cx="12192000" cy="903501"/>
            <a:chOff x="0" y="949"/>
            <a:chExt cx="9000000" cy="997823"/>
          </a:xfrm>
        </p:grpSpPr>
        <p:sp>
          <p:nvSpPr>
            <p:cNvPr id="6" name="Rectangle 5"/>
            <p:cNvSpPr/>
            <p:nvPr/>
          </p:nvSpPr>
          <p:spPr>
            <a:xfrm>
              <a:off x="0" y="949"/>
              <a:ext cx="9000000" cy="997823"/>
            </a:xfrm>
            <a:prstGeom prst="rect">
              <a:avLst/>
            </a:prstGeom>
            <a:solidFill>
              <a:srgbClr val="4A5D61">
                <a:alpha val="9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pic>
          <p:nvPicPr>
            <p:cNvPr id="7" name="Picture 6" descr="MAIA logo-whit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500" y="365393"/>
              <a:ext cx="1714500" cy="626364"/>
            </a:xfrm>
            <a:prstGeom prst="rect">
              <a:avLst/>
            </a:prstGeom>
          </p:spPr>
        </p:pic>
        <p:pic>
          <p:nvPicPr>
            <p:cNvPr id="10" name="Picture 9" descr="EC LOGO trans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800" y="318056"/>
              <a:ext cx="924483" cy="641905"/>
            </a:xfrm>
            <a:prstGeom prst="rect">
              <a:avLst/>
            </a:prstGeom>
          </p:spPr>
        </p:pic>
      </p:grp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29159" y="288400"/>
            <a:ext cx="9689011" cy="906738"/>
          </a:xfr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bg-BG" sz="4000" b="1" dirty="0">
                <a:solidFill>
                  <a:schemeClr val="bg1"/>
                </a:solidFill>
                <a:latin typeface="Arial"/>
                <a:cs typeface="Arial"/>
              </a:rPr>
              <a:t>       </a:t>
            </a:r>
            <a:r>
              <a:rPr lang="ru-RU" sz="1800" dirty="0" smtClean="0">
                <a:solidFill>
                  <a:schemeClr val="bg1"/>
                </a:solidFill>
              </a:rPr>
              <a:t> СМЕТКИ НА КУЛТУРНИ ЕКОСИСТЕМНИ УСЛУГИ </a:t>
            </a:r>
            <a:endParaRPr lang="en-US" sz="1867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9113" y="1767151"/>
            <a:ext cx="1082702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Проект </a:t>
            </a:r>
            <a:r>
              <a:rPr lang="ru-RU" dirty="0" smtClean="0"/>
              <a:t>BG05M2OP001-1.001-0001 </a:t>
            </a:r>
            <a:r>
              <a:rPr lang="ru-RU" dirty="0"/>
              <a:t>„ИЗГРАЖДАНЕ И РАЗВИТИЕ НА ЦЕНТЪР ЗА ВЪРХОВИ ПОСТИЖЕНИЯ „НАСЛЕДСТВО </a:t>
            </a:r>
            <a:r>
              <a:rPr lang="ru-RU" dirty="0" smtClean="0"/>
              <a:t>БГ“</a:t>
            </a:r>
          </a:p>
          <a:p>
            <a:endParaRPr lang="ru-RU" dirty="0"/>
          </a:p>
          <a:p>
            <a:pPr algn="just"/>
            <a:r>
              <a:rPr lang="ru-RU" dirty="0" smtClean="0"/>
              <a:t>НИГГГ БАН - „Концепция</a:t>
            </a:r>
            <a:r>
              <a:rPr lang="ru-RU" dirty="0"/>
              <a:t>, гъвкава методика и пилотна геопространствена платформа за достъп на българското природно наследство до европейския дигитален общ пазар на знания и информационни услуги</a:t>
            </a:r>
            <a:r>
              <a:rPr lang="ru-RU" dirty="0" smtClean="0"/>
              <a:t>“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0070C0"/>
                </a:solidFill>
              </a:rPr>
              <a:t>Публикации: 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GB" dirty="0" err="1" smtClean="0"/>
              <a:t>Nikolova</a:t>
            </a:r>
            <a:r>
              <a:rPr lang="en-GB" dirty="0"/>
              <a:t>, M.,  S. </a:t>
            </a:r>
            <a:r>
              <a:rPr lang="en-GB" dirty="0" err="1"/>
              <a:t>Nedkov</a:t>
            </a:r>
            <a:r>
              <a:rPr lang="en-GB" dirty="0"/>
              <a:t>, B. </a:t>
            </a:r>
            <a:r>
              <a:rPr lang="en-GB" dirty="0" err="1" smtClean="0"/>
              <a:t>Borisova</a:t>
            </a:r>
            <a:r>
              <a:rPr lang="bg-BG" dirty="0" smtClean="0"/>
              <a:t>, </a:t>
            </a:r>
            <a:r>
              <a:rPr lang="en-US" dirty="0" smtClean="0"/>
              <a:t>2020</a:t>
            </a:r>
            <a:r>
              <a:rPr lang="bg-BG" dirty="0" smtClean="0"/>
              <a:t>. </a:t>
            </a:r>
            <a:r>
              <a:rPr lang="en-US" dirty="0" smtClean="0"/>
              <a:t>Natural </a:t>
            </a:r>
            <a:r>
              <a:rPr lang="en-US" dirty="0"/>
              <a:t>Heritage and Recreational Ecosystem </a:t>
            </a:r>
            <a:r>
              <a:rPr lang="en-US" dirty="0" smtClean="0"/>
              <a:t>Services</a:t>
            </a:r>
            <a:r>
              <a:rPr lang="bg-BG" dirty="0" smtClean="0"/>
              <a:t>, </a:t>
            </a:r>
            <a:r>
              <a:rPr lang="en-US" dirty="0" err="1"/>
              <a:t>SocioBrains</a:t>
            </a:r>
            <a:r>
              <a:rPr lang="en-US" dirty="0"/>
              <a:t>. International scientific refereed online journal. Issue 66, </a:t>
            </a:r>
            <a:r>
              <a:rPr lang="en-US" dirty="0" smtClean="0"/>
              <a:t>February</a:t>
            </a:r>
            <a:endParaRPr lang="bg-BG" dirty="0" smtClean="0"/>
          </a:p>
          <a:p>
            <a:endParaRPr lang="bg-BG" dirty="0" smtClean="0"/>
          </a:p>
          <a:p>
            <a:r>
              <a:rPr lang="bg-BG" dirty="0" smtClean="0"/>
              <a:t>2.   </a:t>
            </a:r>
            <a:r>
              <a:rPr lang="en-GB" dirty="0" err="1" smtClean="0"/>
              <a:t>Ihtimanski</a:t>
            </a:r>
            <a:r>
              <a:rPr lang="en-GB" dirty="0"/>
              <a:t>, I., </a:t>
            </a:r>
            <a:r>
              <a:rPr lang="en-GB" dirty="0" err="1"/>
              <a:t>Nedkov</a:t>
            </a:r>
            <a:r>
              <a:rPr lang="en-GB" dirty="0"/>
              <a:t>, S., </a:t>
            </a:r>
            <a:r>
              <a:rPr lang="en-GB" dirty="0" err="1"/>
              <a:t>Semerdzhieva</a:t>
            </a:r>
            <a:r>
              <a:rPr lang="en-GB" dirty="0"/>
              <a:t>, </a:t>
            </a:r>
            <a:r>
              <a:rPr lang="en-GB" dirty="0" smtClean="0"/>
              <a:t>L</a:t>
            </a:r>
            <a:r>
              <a:rPr lang="bg-BG" dirty="0" smtClean="0"/>
              <a:t>., 2020. </a:t>
            </a:r>
            <a:r>
              <a:rPr lang="en-US" dirty="0" smtClean="0"/>
              <a:t>Mapping </a:t>
            </a:r>
            <a:r>
              <a:rPr lang="en-US" dirty="0"/>
              <a:t>of the natural heritage as a source of recreation services at national scale in </a:t>
            </a:r>
            <a:r>
              <a:rPr lang="en-US" dirty="0" smtClean="0"/>
              <a:t>Bulgaria</a:t>
            </a:r>
            <a:r>
              <a:rPr lang="bg-BG" dirty="0" smtClean="0"/>
              <a:t>. </a:t>
            </a:r>
            <a:r>
              <a:rPr lang="en-GB" dirty="0"/>
              <a:t>One Ecosystem, </a:t>
            </a:r>
            <a:r>
              <a:rPr lang="en-GB" dirty="0" err="1" smtClean="0"/>
              <a:t>Pensoft</a:t>
            </a:r>
            <a:r>
              <a:rPr lang="bg-BG" dirty="0" smtClean="0"/>
              <a:t>.</a:t>
            </a:r>
            <a:endParaRPr lang="bg-BG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1856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59027" y="904768"/>
            <a:ext cx="11807686" cy="53461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Aft>
                <a:spcPts val="1600"/>
              </a:spcAft>
              <a:tabLst>
                <a:tab pos="954593" algn="l"/>
                <a:tab pos="9097206" algn="l"/>
              </a:tabLst>
            </a:pPr>
            <a:r>
              <a:rPr lang="en-GB" sz="1867" b="1" dirty="0">
                <a:latin typeface="Cambria"/>
                <a:ea typeface="MS Mincho"/>
                <a:cs typeface="Times New Roman"/>
              </a:rPr>
              <a:t>	</a:t>
            </a:r>
            <a:r>
              <a:rPr lang="bg-BG" sz="1867" b="1" dirty="0" smtClean="0">
                <a:solidFill>
                  <a:srgbClr val="0070C0"/>
                </a:solidFill>
                <a:latin typeface="Cambria"/>
                <a:ea typeface="MS Mincho"/>
                <a:cs typeface="Times New Roman"/>
              </a:rPr>
              <a:t>                          Предходни </a:t>
            </a:r>
            <a:r>
              <a:rPr lang="bg-BG" sz="1867" b="1" dirty="0">
                <a:solidFill>
                  <a:srgbClr val="0070C0"/>
                </a:solidFill>
                <a:latin typeface="Cambria"/>
                <a:ea typeface="MS Mincho"/>
                <a:cs typeface="Times New Roman"/>
              </a:rPr>
              <a:t>изследвания на КЕУ и СКЕУ в </a:t>
            </a:r>
            <a:r>
              <a:rPr lang="bg-BG" sz="1867" b="1" dirty="0" smtClean="0">
                <a:solidFill>
                  <a:srgbClr val="0070C0"/>
                </a:solidFill>
                <a:latin typeface="Cambria"/>
                <a:ea typeface="MS Mincho"/>
                <a:cs typeface="Times New Roman"/>
              </a:rPr>
              <a:t>България</a:t>
            </a:r>
          </a:p>
          <a:p>
            <a:r>
              <a:rPr lang="bg-BG" sz="2000" dirty="0" smtClean="0">
                <a:latin typeface="Cambria"/>
                <a:ea typeface="MS Mincho"/>
                <a:cs typeface="Times New Roman"/>
              </a:rPr>
              <a:t>2. </a:t>
            </a:r>
            <a:r>
              <a:rPr lang="en-US" sz="2000" dirty="0"/>
              <a:t>Publication: </a:t>
            </a:r>
            <a:r>
              <a:rPr lang="en-US" sz="2000" dirty="0" err="1"/>
              <a:t>Ihtimanski</a:t>
            </a:r>
            <a:r>
              <a:rPr lang="en-US" sz="2000" dirty="0"/>
              <a:t>, I., </a:t>
            </a:r>
            <a:r>
              <a:rPr lang="en-US" sz="2000" dirty="0" err="1"/>
              <a:t>Nedkov</a:t>
            </a:r>
            <a:r>
              <a:rPr lang="en-US" sz="2000" dirty="0"/>
              <a:t>, S., </a:t>
            </a:r>
            <a:r>
              <a:rPr lang="en-US" sz="2000" dirty="0" err="1"/>
              <a:t>Semerdzhieva</a:t>
            </a:r>
            <a:r>
              <a:rPr lang="en-US" sz="2000" dirty="0"/>
              <a:t>, L. </a:t>
            </a:r>
            <a:r>
              <a:rPr lang="en-US" sz="2000" i="1" dirty="0"/>
              <a:t>Mapping of the natural heritage as a source </a:t>
            </a:r>
            <a:r>
              <a:rPr lang="en-US" sz="2000" i="1" dirty="0" smtClean="0"/>
              <a:t>of</a:t>
            </a:r>
            <a:r>
              <a:rPr lang="bg-BG" sz="2000" i="1" dirty="0" smtClean="0"/>
              <a:t> </a:t>
            </a:r>
            <a:r>
              <a:rPr lang="en-US" sz="2000" i="1" dirty="0" smtClean="0"/>
              <a:t>recreation </a:t>
            </a:r>
            <a:r>
              <a:rPr lang="en-US" sz="2000" i="1" dirty="0"/>
              <a:t>services at national scale in </a:t>
            </a:r>
            <a:r>
              <a:rPr lang="en-US" sz="2000" i="1" dirty="0" err="1"/>
              <a:t>Bulgaia</a:t>
            </a:r>
            <a:r>
              <a:rPr lang="en-US" sz="2000" dirty="0"/>
              <a:t>, One </a:t>
            </a:r>
            <a:r>
              <a:rPr lang="en-US" sz="2000" dirty="0" smtClean="0"/>
              <a:t>Ecosystem</a:t>
            </a:r>
            <a:r>
              <a:rPr lang="bg-BG" sz="2000" dirty="0" smtClean="0"/>
              <a:t>, 2020</a:t>
            </a:r>
          </a:p>
          <a:p>
            <a:pPr algn="just">
              <a:spcAft>
                <a:spcPts val="1600"/>
              </a:spcAft>
              <a:tabLst>
                <a:tab pos="954593" algn="l"/>
                <a:tab pos="9097206" algn="l"/>
              </a:tabLst>
            </a:pPr>
            <a:r>
              <a:rPr lang="ru-RU" sz="1600" dirty="0" smtClean="0">
                <a:latin typeface="Cambria"/>
                <a:ea typeface="MS Mincho"/>
                <a:cs typeface="Times New Roman"/>
              </a:rPr>
              <a:t>Моделът </a:t>
            </a:r>
            <a:r>
              <a:rPr lang="ru-RU" sz="1600" dirty="0">
                <a:latin typeface="Cambria"/>
                <a:ea typeface="MS Mincho"/>
                <a:cs typeface="Times New Roman"/>
              </a:rPr>
              <a:t>за оценка на рекреациония потеницал ESTIMAP е адаптиран </a:t>
            </a:r>
            <a:r>
              <a:rPr lang="ru-RU" sz="1600" dirty="0" smtClean="0">
                <a:latin typeface="Cambria"/>
                <a:ea typeface="MS Mincho"/>
                <a:cs typeface="Times New Roman"/>
              </a:rPr>
              <a:t>за територията </a:t>
            </a:r>
            <a:r>
              <a:rPr lang="ru-RU" sz="1600" dirty="0">
                <a:latin typeface="Cambria"/>
                <a:ea typeface="MS Mincho"/>
                <a:cs typeface="Times New Roman"/>
              </a:rPr>
              <a:t>на България и е успешно тестван. </a:t>
            </a:r>
            <a:r>
              <a:rPr lang="ru-RU" sz="1600" dirty="0" smtClean="0">
                <a:latin typeface="Cambria"/>
                <a:ea typeface="MS Mincho"/>
                <a:cs typeface="Times New Roman"/>
              </a:rPr>
              <a:t>Моделът подлага </a:t>
            </a:r>
            <a:r>
              <a:rPr lang="ru-RU" sz="1600" dirty="0">
                <a:latin typeface="Cambria"/>
                <a:ea typeface="MS Mincho"/>
                <a:cs typeface="Times New Roman"/>
              </a:rPr>
              <a:t>на оценка рекреационни мероприятия, които са директно свързани с природата, като бягане, колоезедене, разходки в планината, плуване, плаване и др</a:t>
            </a:r>
            <a:r>
              <a:rPr lang="ru-RU" sz="1600" dirty="0" smtClean="0">
                <a:latin typeface="Cambria"/>
                <a:ea typeface="MS Mincho"/>
                <a:cs typeface="Times New Roman"/>
              </a:rPr>
              <a:t>. Оценяват се:</a:t>
            </a:r>
            <a:endParaRPr lang="ru-RU" sz="1600" dirty="0">
              <a:latin typeface="Cambria"/>
              <a:ea typeface="MS Mincho"/>
              <a:cs typeface="Times New Roman"/>
            </a:endParaRPr>
          </a:p>
          <a:p>
            <a:pPr algn="just">
              <a:spcAft>
                <a:spcPts val="600"/>
              </a:spcAft>
              <a:tabLst>
                <a:tab pos="954593" algn="l"/>
                <a:tab pos="9097206" algn="l"/>
              </a:tabLst>
            </a:pPr>
            <a:r>
              <a:rPr lang="ru-RU" sz="1600" dirty="0" smtClean="0">
                <a:latin typeface="Cambria"/>
                <a:ea typeface="MS Mincho"/>
                <a:cs typeface="Times New Roman"/>
              </a:rPr>
              <a:t>•</a:t>
            </a:r>
            <a:r>
              <a:rPr lang="ru-RU" sz="1600" dirty="0">
                <a:latin typeface="Cambria"/>
                <a:ea typeface="MS Mincho"/>
                <a:cs typeface="Times New Roman"/>
              </a:rPr>
              <a:t>	Потенциалните възможности, предоставяни от екосистемите за рекреационни дайности (на фигурата по-долу са обозначени като RP или карта за осигуряване на потенциал);</a:t>
            </a:r>
          </a:p>
          <a:p>
            <a:pPr algn="just">
              <a:spcAft>
                <a:spcPts val="600"/>
              </a:spcAft>
              <a:tabLst>
                <a:tab pos="954593" algn="l"/>
                <a:tab pos="9097206" algn="l"/>
              </a:tabLst>
            </a:pPr>
            <a:r>
              <a:rPr lang="ru-RU" sz="1600" dirty="0">
                <a:latin typeface="Cambria"/>
                <a:ea typeface="MS Mincho"/>
                <a:cs typeface="Times New Roman"/>
              </a:rPr>
              <a:t>•	Потокът на екосистемната услуга, който комбинира потенциала за осигуряване на услугата (RP) с карта на близост (Proximity) или ROS Map на фигурата от по-долу.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54593" algn="l"/>
                <a:tab pos="9097206" algn="l"/>
              </a:tabLst>
            </a:pPr>
            <a:r>
              <a:rPr lang="ru-RU" sz="1600" dirty="0">
                <a:latin typeface="Cambria"/>
                <a:ea typeface="MS Mincho"/>
                <a:cs typeface="Times New Roman"/>
              </a:rPr>
              <a:t>	Близостта до населението се счита за един от основните двигатели на реализацията: хората трябва да стигнат местата и възможностите за рекреация като използват транспортна инфраструктура.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54593" algn="l"/>
                <a:tab pos="9097206" algn="l"/>
              </a:tabLst>
            </a:pPr>
            <a:r>
              <a:rPr lang="ru-RU" sz="1600" dirty="0">
                <a:latin typeface="Cambria"/>
                <a:ea typeface="MS Mincho"/>
                <a:cs typeface="Times New Roman"/>
              </a:rPr>
              <a:t>	Спектърът на възможностите за отдих  (ROS – Recreation Opportunity Spectrum), първоначално е създаден като инструмент за инвентаризация, планиране и управление на възможности за рекреация. Впоследствие е приложен за рекласификация на земното покритие в зависимост от възможностите, които предлага, и близостта до потенциалните потребители.</a:t>
            </a:r>
          </a:p>
          <a:p>
            <a:pPr algn="just">
              <a:spcAft>
                <a:spcPts val="600"/>
              </a:spcAft>
              <a:tabLst>
                <a:tab pos="954593" algn="l"/>
                <a:tab pos="9097206" algn="l"/>
              </a:tabLst>
            </a:pPr>
            <a:r>
              <a:rPr lang="ru-RU" sz="1600" dirty="0">
                <a:latin typeface="Cambria"/>
                <a:ea typeface="MS Mincho"/>
                <a:cs typeface="Times New Roman"/>
              </a:rPr>
              <a:t>•	Оценката на потенциалните ползи:  която оценява процента на потенциалните пътувания за всяка ROS категория.</a:t>
            </a:r>
          </a:p>
          <a:p>
            <a:pPr algn="just">
              <a:spcAft>
                <a:spcPts val="1600"/>
              </a:spcAft>
              <a:tabLst>
                <a:tab pos="954593" algn="l"/>
                <a:tab pos="9097206" algn="l"/>
              </a:tabLst>
            </a:pPr>
            <a:r>
              <a:rPr lang="ru-RU" sz="1600" dirty="0">
                <a:latin typeface="Cambria"/>
                <a:ea typeface="MS Mincho"/>
                <a:cs typeface="Times New Roman"/>
              </a:rPr>
              <a:t>При адаптирането на модела са взети предвид първите два аспекта или потенциалните възможности предоставяни от екосистемите за рекреационни дейности и потокът на екосистемната услуга, който свързва потенциалните възможности с близостта до населени места и пътища.</a:t>
            </a:r>
          </a:p>
          <a:p>
            <a:pPr algn="just">
              <a:spcAft>
                <a:spcPts val="1600"/>
              </a:spcAft>
              <a:tabLst>
                <a:tab pos="954593" algn="l"/>
                <a:tab pos="9097206" algn="l"/>
              </a:tabLst>
            </a:pPr>
            <a:endParaRPr lang="en-US" sz="1600" dirty="0">
              <a:latin typeface="Cambria"/>
              <a:ea typeface="MS Mincho"/>
              <a:cs typeface="Times New Roman"/>
            </a:endParaRPr>
          </a:p>
          <a:p>
            <a:pPr algn="just">
              <a:spcAft>
                <a:spcPts val="1600"/>
              </a:spcAft>
              <a:tabLst>
                <a:tab pos="954593" algn="l"/>
                <a:tab pos="9097206" algn="l"/>
              </a:tabLst>
            </a:pPr>
            <a:endParaRPr lang="bg-BG" sz="1867" b="1" dirty="0">
              <a:latin typeface="Cambria"/>
              <a:ea typeface="MS Mincho"/>
              <a:cs typeface="Times New Roman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267"/>
            <a:ext cx="12192000" cy="903501"/>
            <a:chOff x="0" y="949"/>
            <a:chExt cx="9000000" cy="997823"/>
          </a:xfrm>
        </p:grpSpPr>
        <p:sp>
          <p:nvSpPr>
            <p:cNvPr id="6" name="Rectangle 5"/>
            <p:cNvSpPr/>
            <p:nvPr/>
          </p:nvSpPr>
          <p:spPr>
            <a:xfrm>
              <a:off x="0" y="949"/>
              <a:ext cx="9000000" cy="997823"/>
            </a:xfrm>
            <a:prstGeom prst="rect">
              <a:avLst/>
            </a:prstGeom>
            <a:solidFill>
              <a:srgbClr val="4A5D61">
                <a:alpha val="9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pic>
          <p:nvPicPr>
            <p:cNvPr id="7" name="Picture 6" descr="MAIA logo-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500" y="365393"/>
              <a:ext cx="1714500" cy="626364"/>
            </a:xfrm>
            <a:prstGeom prst="rect">
              <a:avLst/>
            </a:prstGeom>
          </p:spPr>
        </p:pic>
        <p:pic>
          <p:nvPicPr>
            <p:cNvPr id="10" name="Picture 9" descr="EC LOGO trans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800" y="318056"/>
              <a:ext cx="924483" cy="641905"/>
            </a:xfrm>
            <a:prstGeom prst="rect">
              <a:avLst/>
            </a:prstGeom>
          </p:spPr>
        </p:pic>
      </p:grp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29159" y="288400"/>
            <a:ext cx="9689011" cy="906738"/>
          </a:xfr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bg-BG" sz="4000" b="1" dirty="0">
                <a:solidFill>
                  <a:schemeClr val="bg1"/>
                </a:solidFill>
                <a:latin typeface="Arial"/>
                <a:cs typeface="Arial"/>
              </a:rPr>
              <a:t>       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СМЕТКИ НА КУЛТУРНИ ЕКОСИСТЕМНИ УСЛУГИ </a:t>
            </a:r>
            <a:endParaRPr lang="en-US" sz="1867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054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30818" cy="62056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8571666" cy="662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23800" y="904768"/>
            <a:ext cx="10857925" cy="5346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Aft>
                <a:spcPts val="1600"/>
              </a:spcAft>
              <a:tabLst>
                <a:tab pos="954593" algn="l"/>
                <a:tab pos="9097206" algn="l"/>
              </a:tabLst>
            </a:pPr>
            <a:r>
              <a:rPr lang="en-GB" sz="1867" b="1" dirty="0">
                <a:latin typeface="Cambria"/>
                <a:ea typeface="MS Mincho"/>
                <a:cs typeface="Times New Roman"/>
              </a:rPr>
              <a:t>	</a:t>
            </a:r>
            <a:r>
              <a:rPr lang="bg-BG" sz="1867" b="1" dirty="0" smtClean="0">
                <a:latin typeface="Cambria"/>
                <a:ea typeface="MS Mincho"/>
                <a:cs typeface="Times New Roman"/>
              </a:rPr>
              <a:t>                  </a:t>
            </a:r>
            <a:r>
              <a:rPr lang="bg-BG" sz="1867" b="1" dirty="0" smtClean="0">
                <a:solidFill>
                  <a:srgbClr val="0070C0"/>
                </a:solidFill>
                <a:latin typeface="Cambria"/>
                <a:ea typeface="MS Mincho"/>
                <a:cs typeface="Times New Roman"/>
              </a:rPr>
              <a:t>Предходни </a:t>
            </a:r>
            <a:r>
              <a:rPr lang="bg-BG" sz="1867" b="1" dirty="0">
                <a:solidFill>
                  <a:srgbClr val="0070C0"/>
                </a:solidFill>
                <a:latin typeface="Cambria"/>
                <a:ea typeface="MS Mincho"/>
                <a:cs typeface="Times New Roman"/>
              </a:rPr>
              <a:t>изследвания на </a:t>
            </a:r>
            <a:r>
              <a:rPr lang="bg-BG" sz="1867" b="1" dirty="0" smtClean="0">
                <a:solidFill>
                  <a:srgbClr val="0070C0"/>
                </a:solidFill>
                <a:latin typeface="Cambria"/>
                <a:ea typeface="MS Mincho"/>
                <a:cs typeface="Times New Roman"/>
              </a:rPr>
              <a:t>КЕСУ </a:t>
            </a:r>
            <a:r>
              <a:rPr lang="bg-BG" sz="1867" b="1" dirty="0">
                <a:solidFill>
                  <a:srgbClr val="0070C0"/>
                </a:solidFill>
                <a:latin typeface="Cambria"/>
                <a:ea typeface="MS Mincho"/>
                <a:cs typeface="Times New Roman"/>
              </a:rPr>
              <a:t>и СКЕУ в </a:t>
            </a:r>
            <a:r>
              <a:rPr lang="bg-BG" sz="1867" b="1" dirty="0" smtClean="0">
                <a:solidFill>
                  <a:srgbClr val="0070C0"/>
                </a:solidFill>
                <a:latin typeface="Cambria"/>
                <a:ea typeface="MS Mincho"/>
                <a:cs typeface="Times New Roman"/>
              </a:rPr>
              <a:t>България</a:t>
            </a:r>
          </a:p>
          <a:p>
            <a:pPr algn="just">
              <a:spcAft>
                <a:spcPts val="1600"/>
              </a:spcAft>
              <a:tabLst>
                <a:tab pos="954593" algn="l"/>
                <a:tab pos="9097206" algn="l"/>
              </a:tabLst>
            </a:pPr>
            <a:endParaRPr lang="en-US" sz="1600" dirty="0">
              <a:latin typeface="Cambria"/>
              <a:ea typeface="MS Mincho"/>
              <a:cs typeface="Times New Roman"/>
            </a:endParaRPr>
          </a:p>
          <a:p>
            <a:pPr algn="just">
              <a:spcAft>
                <a:spcPts val="1600"/>
              </a:spcAft>
              <a:tabLst>
                <a:tab pos="954593" algn="l"/>
                <a:tab pos="9097206" algn="l"/>
              </a:tabLst>
            </a:pPr>
            <a:endParaRPr lang="en-US" sz="1600" dirty="0">
              <a:latin typeface="Cambria"/>
              <a:ea typeface="MS Mincho"/>
              <a:cs typeface="Times New Roman"/>
            </a:endParaRPr>
          </a:p>
          <a:p>
            <a:pPr algn="just">
              <a:spcAft>
                <a:spcPts val="1600"/>
              </a:spcAft>
              <a:tabLst>
                <a:tab pos="954593" algn="l"/>
                <a:tab pos="9097206" algn="l"/>
              </a:tabLst>
            </a:pPr>
            <a:endParaRPr lang="bg-BG" sz="1867" b="1" dirty="0">
              <a:latin typeface="Cambria"/>
              <a:ea typeface="MS Mincho"/>
              <a:cs typeface="Times New Roman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267"/>
            <a:ext cx="12192000" cy="903501"/>
            <a:chOff x="0" y="949"/>
            <a:chExt cx="9000000" cy="997823"/>
          </a:xfrm>
        </p:grpSpPr>
        <p:sp>
          <p:nvSpPr>
            <p:cNvPr id="6" name="Rectangle 5"/>
            <p:cNvSpPr/>
            <p:nvPr/>
          </p:nvSpPr>
          <p:spPr>
            <a:xfrm>
              <a:off x="0" y="949"/>
              <a:ext cx="9000000" cy="997823"/>
            </a:xfrm>
            <a:prstGeom prst="rect">
              <a:avLst/>
            </a:prstGeom>
            <a:solidFill>
              <a:srgbClr val="4A5D61">
                <a:alpha val="9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pic>
          <p:nvPicPr>
            <p:cNvPr id="7" name="Picture 6" descr="MAIA logo-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500" y="365393"/>
              <a:ext cx="1714500" cy="626364"/>
            </a:xfrm>
            <a:prstGeom prst="rect">
              <a:avLst/>
            </a:prstGeom>
          </p:spPr>
        </p:pic>
        <p:pic>
          <p:nvPicPr>
            <p:cNvPr id="10" name="Picture 9" descr="EC LOGO trans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800" y="318056"/>
              <a:ext cx="924483" cy="641905"/>
            </a:xfrm>
            <a:prstGeom prst="rect">
              <a:avLst/>
            </a:prstGeom>
          </p:spPr>
        </p:pic>
      </p:grp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29159" y="288400"/>
            <a:ext cx="9689011" cy="906738"/>
          </a:xfr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bg-BG" sz="4000" b="1" dirty="0">
                <a:solidFill>
                  <a:schemeClr val="bg1"/>
                </a:solidFill>
                <a:latin typeface="Arial"/>
                <a:cs typeface="Arial"/>
              </a:rPr>
              <a:t>       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СМЕТКИ НА КУЛТУРНИ ЕКОСИСТЕМНИ УСЛУГИ </a:t>
            </a:r>
            <a:endParaRPr lang="en-US" sz="1867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1304" y="1577009"/>
            <a:ext cx="410817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Местата с висок и много висок потенциал не обхващат обширни територии, затова могат да бъдат разгледани в дребен мащаб. </a:t>
            </a: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Те </a:t>
            </a:r>
            <a:r>
              <a:rPr lang="ru-RU" dirty="0"/>
              <a:t>обхващат предимно обекти по черноморското крайбрежие и в планинските части от територията на нашата страна. </a:t>
            </a: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Приближавайки </a:t>
            </a:r>
            <a:r>
              <a:rPr lang="ru-RU" dirty="0"/>
              <a:t>се към обектите оценени с висок и много висок потенциал става ясно, че това за защитени територии, зони или други обекти със специален статут. </a:t>
            </a: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Като </a:t>
            </a:r>
            <a:r>
              <a:rPr lang="ru-RU" dirty="0"/>
              <a:t>пример тук </a:t>
            </a:r>
            <a:r>
              <a:rPr lang="en-US" dirty="0" smtClean="0"/>
              <a:t>e </a:t>
            </a:r>
            <a:r>
              <a:rPr lang="bg-BG" dirty="0" smtClean="0"/>
              <a:t>показано</a:t>
            </a:r>
            <a:r>
              <a:rPr lang="ru-RU" dirty="0" smtClean="0"/>
              <a:t> </a:t>
            </a:r>
            <a:r>
              <a:rPr lang="ru-RU" dirty="0"/>
              <a:t>Устието на река Велека и Силистар и Калиакра </a:t>
            </a:r>
            <a:endParaRPr lang="bg-B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698" y="1577009"/>
            <a:ext cx="6162014" cy="47695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060" y="2022645"/>
            <a:ext cx="6257921" cy="483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4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29159" y="1099931"/>
            <a:ext cx="11252568" cy="51509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Aft>
                <a:spcPts val="1600"/>
              </a:spcAft>
              <a:tabLst>
                <a:tab pos="954593" algn="l"/>
                <a:tab pos="9097206" algn="l"/>
              </a:tabLst>
            </a:pPr>
            <a:r>
              <a:rPr lang="en-GB" sz="1867" b="1" dirty="0">
                <a:latin typeface="Cambria"/>
                <a:ea typeface="MS Mincho"/>
                <a:cs typeface="Times New Roman"/>
              </a:rPr>
              <a:t>	</a:t>
            </a:r>
            <a:endParaRPr lang="bg-BG" sz="1867" b="1" dirty="0">
              <a:latin typeface="Cambria"/>
              <a:ea typeface="MS Mincho"/>
              <a:cs typeface="Times New Roman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267"/>
            <a:ext cx="12192000" cy="903501"/>
            <a:chOff x="0" y="949"/>
            <a:chExt cx="9000000" cy="997823"/>
          </a:xfrm>
        </p:grpSpPr>
        <p:sp>
          <p:nvSpPr>
            <p:cNvPr id="6" name="Rectangle 5"/>
            <p:cNvSpPr/>
            <p:nvPr/>
          </p:nvSpPr>
          <p:spPr>
            <a:xfrm>
              <a:off x="0" y="949"/>
              <a:ext cx="9000000" cy="997823"/>
            </a:xfrm>
            <a:prstGeom prst="rect">
              <a:avLst/>
            </a:prstGeom>
            <a:solidFill>
              <a:srgbClr val="4A5D61">
                <a:alpha val="9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pic>
          <p:nvPicPr>
            <p:cNvPr id="7" name="Picture 6" descr="MAIA logo-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500" y="365393"/>
              <a:ext cx="1714500" cy="626364"/>
            </a:xfrm>
            <a:prstGeom prst="rect">
              <a:avLst/>
            </a:prstGeom>
          </p:spPr>
        </p:pic>
        <p:pic>
          <p:nvPicPr>
            <p:cNvPr id="10" name="Picture 9" descr="EC LOGO trans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800" y="318056"/>
              <a:ext cx="924483" cy="641905"/>
            </a:xfrm>
            <a:prstGeom prst="rect">
              <a:avLst/>
            </a:prstGeom>
          </p:spPr>
        </p:pic>
      </p:grp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29159" y="288400"/>
            <a:ext cx="9689011" cy="906738"/>
          </a:xfr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bg-BG" sz="4000" b="1" dirty="0">
                <a:solidFill>
                  <a:schemeClr val="bg1"/>
                </a:solidFill>
                <a:latin typeface="Arial"/>
                <a:cs typeface="Arial"/>
              </a:rPr>
              <a:t>       </a:t>
            </a:r>
            <a:r>
              <a:rPr lang="ru-RU" sz="1800" dirty="0" smtClean="0">
                <a:solidFill>
                  <a:schemeClr val="bg1"/>
                </a:solidFill>
              </a:rPr>
              <a:t> СМЕТКИ НА КУЛТУРНИ ЕКОСИСТЕМНИ УСЛУГИ </a:t>
            </a:r>
            <a:endParaRPr lang="en-US" sz="1867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9158" y="1237278"/>
            <a:ext cx="11252569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954593" algn="l"/>
                <a:tab pos="9097206" algn="l"/>
              </a:tabLst>
            </a:pPr>
            <a:r>
              <a:rPr lang="bg-BG" b="1" dirty="0">
                <a:solidFill>
                  <a:srgbClr val="0070C0"/>
                </a:solidFill>
                <a:latin typeface="Cambria"/>
                <a:ea typeface="MS Mincho"/>
                <a:cs typeface="Times New Roman"/>
              </a:rPr>
              <a:t>Предстоящи изследвания за постигане целите на МА</a:t>
            </a:r>
            <a:r>
              <a:rPr lang="en-US" b="1" dirty="0">
                <a:solidFill>
                  <a:srgbClr val="0070C0"/>
                </a:solidFill>
                <a:latin typeface="Cambria"/>
                <a:ea typeface="MS Mincho"/>
                <a:cs typeface="Times New Roman"/>
              </a:rPr>
              <a:t>I</a:t>
            </a:r>
            <a:r>
              <a:rPr lang="bg-BG" b="1" dirty="0">
                <a:solidFill>
                  <a:srgbClr val="0070C0"/>
                </a:solidFill>
                <a:latin typeface="Cambria"/>
                <a:ea typeface="MS Mincho"/>
                <a:cs typeface="Times New Roman"/>
              </a:rPr>
              <a:t>А</a:t>
            </a:r>
            <a:r>
              <a:rPr lang="en-US" b="1" dirty="0">
                <a:solidFill>
                  <a:srgbClr val="0070C0"/>
                </a:solidFill>
                <a:latin typeface="Cambria"/>
                <a:ea typeface="MS Mincho"/>
                <a:cs typeface="Times New Roman"/>
              </a:rPr>
              <a:t> </a:t>
            </a:r>
            <a:r>
              <a:rPr lang="bg-BG" b="1" dirty="0">
                <a:solidFill>
                  <a:srgbClr val="0070C0"/>
                </a:solidFill>
                <a:latin typeface="Cambria"/>
                <a:ea typeface="MS Mincho"/>
                <a:cs typeface="Times New Roman"/>
              </a:rPr>
              <a:t>- възможности и </a:t>
            </a:r>
            <a:r>
              <a:rPr lang="bg-BG" b="1" dirty="0" smtClean="0">
                <a:solidFill>
                  <a:srgbClr val="0070C0"/>
                </a:solidFill>
                <a:latin typeface="Cambria"/>
                <a:ea typeface="MS Mincho"/>
                <a:cs typeface="Times New Roman"/>
              </a:rPr>
              <a:t>предизвикателства</a:t>
            </a:r>
          </a:p>
          <a:p>
            <a:pPr>
              <a:spcAft>
                <a:spcPts val="600"/>
              </a:spcAft>
              <a:tabLst>
                <a:tab pos="954593" algn="l"/>
                <a:tab pos="9097206" algn="l"/>
              </a:tabLst>
            </a:pPr>
            <a:endParaRPr lang="bg-BG" b="1" dirty="0" smtClean="0">
              <a:latin typeface="Cambria"/>
              <a:ea typeface="MS Mincho"/>
              <a:cs typeface="Times New Roman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54593" algn="l"/>
                <a:tab pos="9097206" algn="l"/>
              </a:tabLst>
            </a:pPr>
            <a:r>
              <a:rPr lang="bg-BG" dirty="0" smtClean="0">
                <a:latin typeface="Cambria"/>
                <a:ea typeface="MS Mincho"/>
                <a:cs typeface="Times New Roman"/>
              </a:rPr>
              <a:t>Въпреки широкия спектър от КЕ</a:t>
            </a:r>
            <a:r>
              <a:rPr lang="bg-BG" dirty="0">
                <a:solidFill>
                  <a:srgbClr val="00B050"/>
                </a:solidFill>
                <a:latin typeface="Cambria"/>
                <a:ea typeface="MS Mincho"/>
                <a:cs typeface="Times New Roman"/>
              </a:rPr>
              <a:t>С</a:t>
            </a:r>
            <a:r>
              <a:rPr lang="bg-BG" dirty="0" smtClean="0">
                <a:latin typeface="Cambria"/>
                <a:ea typeface="MS Mincho"/>
                <a:cs typeface="Times New Roman"/>
              </a:rPr>
              <a:t>У, прегледа на предходните изследвания в рамките на проекта</a:t>
            </a:r>
            <a:r>
              <a:rPr lang="en-US" dirty="0" smtClean="0">
                <a:latin typeface="Cambria"/>
                <a:ea typeface="MS Mincho"/>
                <a:cs typeface="Times New Roman"/>
              </a:rPr>
              <a:t> (D</a:t>
            </a:r>
            <a:r>
              <a:rPr lang="bg-BG" dirty="0" smtClean="0">
                <a:latin typeface="Cambria"/>
                <a:ea typeface="MS Mincho"/>
                <a:cs typeface="Times New Roman"/>
              </a:rPr>
              <a:t>3.1</a:t>
            </a:r>
            <a:r>
              <a:rPr lang="en-US" dirty="0" smtClean="0">
                <a:latin typeface="Cambria"/>
                <a:ea typeface="MS Mincho"/>
                <a:cs typeface="Times New Roman"/>
              </a:rPr>
              <a:t>)</a:t>
            </a:r>
            <a:r>
              <a:rPr lang="bg-BG" dirty="0" smtClean="0">
                <a:latin typeface="Cambria"/>
                <a:ea typeface="MS Mincho"/>
                <a:cs typeface="Times New Roman"/>
              </a:rPr>
              <a:t> показва, че преобладават тези в сферата на туризма и по-малко са тези  в сферата </a:t>
            </a:r>
            <a:r>
              <a:rPr lang="bg-BG" i="1" dirty="0" smtClean="0">
                <a:latin typeface="Cambria"/>
                <a:ea typeface="MS Mincho"/>
                <a:cs typeface="Times New Roman"/>
              </a:rPr>
              <a:t>на рекреацията на открито</a:t>
            </a:r>
            <a:r>
              <a:rPr lang="bg-BG" dirty="0" smtClean="0">
                <a:latin typeface="Cambria"/>
                <a:ea typeface="MS Mincho"/>
                <a:cs typeface="Times New Roman"/>
              </a:rPr>
              <a:t>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54593" algn="l"/>
                <a:tab pos="9097206" algn="l"/>
              </a:tabLst>
            </a:pPr>
            <a:r>
              <a:rPr lang="bg-BG" dirty="0" smtClean="0">
                <a:latin typeface="Cambria"/>
                <a:ea typeface="MS Mincho"/>
                <a:cs typeface="Times New Roman"/>
              </a:rPr>
              <a:t>Този вид рекреация, от една страна, е най-широко разпространен, тъй като не е ограничен нито по отношение на средата за практикуване, нито по отношение на отделеното за нея време.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54593" algn="l"/>
                <a:tab pos="9097206" algn="l"/>
              </a:tabLst>
            </a:pPr>
            <a:endParaRPr lang="bg-BG" dirty="0" smtClean="0">
              <a:latin typeface="Cambria"/>
              <a:ea typeface="MS Mincho"/>
              <a:cs typeface="Times New Roman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54593" algn="l"/>
                <a:tab pos="9097206" algn="l"/>
              </a:tabLst>
            </a:pPr>
            <a:r>
              <a:rPr lang="bg-BG" dirty="0" smtClean="0">
                <a:latin typeface="Cambria"/>
                <a:ea typeface="MS Mincho"/>
                <a:cs typeface="Times New Roman"/>
              </a:rPr>
              <a:t>От друга страна, информацията за нея е много трудно да се събира за статистически цели и на практика такава информация липсва.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54593" algn="l"/>
                <a:tab pos="9097206" algn="l"/>
              </a:tabLst>
            </a:pPr>
            <a:endParaRPr lang="bg-BG" dirty="0" smtClean="0">
              <a:latin typeface="Cambria"/>
              <a:ea typeface="MS Mincho"/>
              <a:cs typeface="Times New Roman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54593" algn="l"/>
                <a:tab pos="9097206" algn="l"/>
              </a:tabLst>
            </a:pPr>
            <a:r>
              <a:rPr lang="bg-BG" dirty="0" smtClean="0">
                <a:latin typeface="Cambria"/>
                <a:ea typeface="MS Mincho"/>
                <a:cs typeface="Times New Roman"/>
              </a:rPr>
              <a:t>Това налага да се използва косвена информация и/или моделиране на потоците от екосистемни услуги за рекреация на открито, които предоставят екосистемите на дадена територия.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54593" algn="l"/>
                <a:tab pos="9097206" algn="l"/>
              </a:tabLst>
            </a:pPr>
            <a:endParaRPr lang="bg-BG" dirty="0" smtClean="0">
              <a:latin typeface="Cambria"/>
              <a:ea typeface="MS Mincho"/>
              <a:cs typeface="Times New Roman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54593" algn="l"/>
                <a:tab pos="9097206" algn="l"/>
              </a:tabLst>
            </a:pPr>
            <a:r>
              <a:rPr lang="bg-BG" dirty="0" smtClean="0">
                <a:latin typeface="Cambria"/>
                <a:ea typeface="MS Mincho"/>
                <a:cs typeface="Times New Roman"/>
              </a:rPr>
              <a:t>Стъпвайки на опита от последното изследване, което разгледахме, предвиждаме да приложим модела </a:t>
            </a:r>
            <a:r>
              <a:rPr lang="en-US" dirty="0" smtClean="0">
                <a:latin typeface="Cambria"/>
                <a:ea typeface="MS Mincho"/>
                <a:cs typeface="Times New Roman"/>
              </a:rPr>
              <a:t>ESTIMAP </a:t>
            </a:r>
            <a:r>
              <a:rPr lang="bg-BG" dirty="0" smtClean="0">
                <a:latin typeface="Cambria"/>
                <a:ea typeface="MS Mincho"/>
                <a:cs typeface="Times New Roman"/>
              </a:rPr>
              <a:t> за територията на община Смолян за потигане на целите на КЕС.</a:t>
            </a:r>
          </a:p>
          <a:p>
            <a:pPr>
              <a:spcAft>
                <a:spcPts val="600"/>
              </a:spcAft>
              <a:tabLst>
                <a:tab pos="954593" algn="l"/>
                <a:tab pos="9097206" algn="l"/>
              </a:tabLst>
            </a:pPr>
            <a:endParaRPr lang="bg-BG" dirty="0">
              <a:latin typeface="Cambria"/>
              <a:ea typeface="MS Mincho"/>
              <a:cs typeface="Times New Roman"/>
            </a:endParaRPr>
          </a:p>
          <a:p>
            <a:pPr>
              <a:spcAft>
                <a:spcPts val="600"/>
              </a:spcAft>
              <a:tabLst>
                <a:tab pos="954593" algn="l"/>
                <a:tab pos="9097206" algn="l"/>
              </a:tabLst>
            </a:pPr>
            <a:endParaRPr lang="bg-BG" b="1" dirty="0">
              <a:latin typeface="Cambria"/>
              <a:ea typeface="MS Mincho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7054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23801" y="1397975"/>
            <a:ext cx="10857925" cy="48528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Aft>
                <a:spcPts val="1600"/>
              </a:spcAft>
              <a:tabLst>
                <a:tab pos="954593" algn="l"/>
                <a:tab pos="9097206" algn="l"/>
              </a:tabLst>
            </a:pPr>
            <a:r>
              <a:rPr lang="en-GB" sz="1867" b="1" dirty="0">
                <a:latin typeface="Cambria"/>
                <a:ea typeface="MS Mincho"/>
                <a:cs typeface="Times New Roman"/>
              </a:rPr>
              <a:t>	</a:t>
            </a:r>
            <a:r>
              <a:rPr lang="bg-BG" sz="1867" b="1" dirty="0" smtClean="0">
                <a:solidFill>
                  <a:srgbClr val="0070C0"/>
                </a:solidFill>
                <a:latin typeface="Cambria"/>
                <a:ea typeface="MS Mincho"/>
                <a:cs typeface="Times New Roman"/>
              </a:rPr>
              <a:t>Заключение</a:t>
            </a:r>
          </a:p>
          <a:p>
            <a:pPr algn="just">
              <a:spcAft>
                <a:spcPts val="1600"/>
              </a:spcAft>
              <a:tabLst>
                <a:tab pos="954593" algn="l"/>
                <a:tab pos="9097206" algn="l"/>
              </a:tabLst>
            </a:pPr>
            <a:endParaRPr lang="bg-BG" sz="1867" b="1" dirty="0" smtClean="0">
              <a:solidFill>
                <a:srgbClr val="0070C0"/>
              </a:solidFill>
              <a:latin typeface="Cambria"/>
              <a:ea typeface="MS Mincho"/>
              <a:cs typeface="Times New Roman"/>
            </a:endParaRPr>
          </a:p>
          <a:p>
            <a:pPr marL="457200" indent="-457200" algn="just">
              <a:spcAft>
                <a:spcPts val="1600"/>
              </a:spcAft>
              <a:buAutoNum type="arabicPeriod"/>
              <a:tabLst>
                <a:tab pos="954593" algn="l"/>
                <a:tab pos="9097206" algn="l"/>
              </a:tabLst>
            </a:pPr>
            <a:r>
              <a:rPr lang="bg-BG" sz="1867" dirty="0" smtClean="0">
                <a:latin typeface="Cambria"/>
                <a:ea typeface="MS Mincho"/>
                <a:cs typeface="Times New Roman"/>
              </a:rPr>
              <a:t>Сметките на културните екосистемни услуги (СКЕУ) са сериозно предизвикателство пред учените от всички страни-партньори в проекта</a:t>
            </a:r>
          </a:p>
          <a:p>
            <a:pPr marL="457200" indent="-457200" algn="just">
              <a:spcAft>
                <a:spcPts val="1600"/>
              </a:spcAft>
              <a:buAutoNum type="arabicPeriod"/>
              <a:tabLst>
                <a:tab pos="954593" algn="l"/>
                <a:tab pos="9097206" algn="l"/>
              </a:tabLst>
            </a:pPr>
            <a:r>
              <a:rPr lang="bg-BG" sz="1867" dirty="0" smtClean="0">
                <a:latin typeface="Cambria"/>
                <a:ea typeface="MS Mincho"/>
                <a:cs typeface="Times New Roman"/>
              </a:rPr>
              <a:t>Българските и</a:t>
            </a:r>
            <a:r>
              <a:rPr lang="bg-BG" sz="1867" dirty="0">
                <a:latin typeface="Cambria"/>
                <a:ea typeface="MS Mincho"/>
                <a:cs typeface="Times New Roman"/>
              </a:rPr>
              <a:t>н</a:t>
            </a:r>
            <a:r>
              <a:rPr lang="bg-BG" sz="1867" dirty="0" smtClean="0">
                <a:latin typeface="Cambria"/>
                <a:ea typeface="MS Mincho"/>
                <a:cs typeface="Times New Roman"/>
              </a:rPr>
              <a:t>ституции имат капацитет да отговорят на това прдизвикателство, работейки интердисциплинарно и стремейки се да допринесат за конкретно практическо приложение на СКЕУ</a:t>
            </a:r>
          </a:p>
          <a:p>
            <a:pPr marL="457200" indent="-457200" algn="just">
              <a:spcAft>
                <a:spcPts val="1600"/>
              </a:spcAft>
              <a:buAutoNum type="arabicPeriod"/>
              <a:tabLst>
                <a:tab pos="954593" algn="l"/>
                <a:tab pos="9097206" algn="l"/>
              </a:tabLst>
            </a:pPr>
            <a:r>
              <a:rPr lang="bg-BG" sz="1867" dirty="0" smtClean="0">
                <a:latin typeface="Cambria"/>
                <a:ea typeface="MS Mincho"/>
                <a:cs typeface="Times New Roman"/>
              </a:rPr>
              <a:t>СКЕУ могат да послужат за устойчиво и балансирано взаимодействие между  ЕС предоставящи КЕУ и рекреационните индустрии.</a:t>
            </a:r>
          </a:p>
          <a:p>
            <a:pPr marL="457200" indent="-457200" algn="just">
              <a:spcAft>
                <a:spcPts val="1600"/>
              </a:spcAft>
              <a:buAutoNum type="arabicPeriod"/>
              <a:tabLst>
                <a:tab pos="954593" algn="l"/>
                <a:tab pos="9097206" algn="l"/>
              </a:tabLst>
            </a:pPr>
            <a:r>
              <a:rPr lang="ru-RU" sz="1867" dirty="0">
                <a:latin typeface="Cambria"/>
                <a:ea typeface="MS Mincho"/>
                <a:cs typeface="Times New Roman"/>
              </a:rPr>
              <a:t>СКЕУ могат да повлияят благоприятно върху мотивацията на местния бизнес и </a:t>
            </a:r>
            <a:r>
              <a:rPr lang="ru-RU" sz="1867" dirty="0" smtClean="0">
                <a:latin typeface="Cambria"/>
                <a:ea typeface="MS Mincho"/>
                <a:cs typeface="Times New Roman"/>
              </a:rPr>
              <a:t>да стимулират </a:t>
            </a:r>
            <a:r>
              <a:rPr lang="ru-RU" sz="1867" dirty="0">
                <a:latin typeface="Cambria"/>
                <a:ea typeface="MS Mincho"/>
                <a:cs typeface="Times New Roman"/>
              </a:rPr>
              <a:t>инициативността у местното население в подкрепа на местното развитие</a:t>
            </a:r>
          </a:p>
          <a:p>
            <a:pPr marL="457200" indent="-457200" algn="just">
              <a:spcAft>
                <a:spcPts val="1600"/>
              </a:spcAft>
              <a:buAutoNum type="arabicPeriod"/>
              <a:tabLst>
                <a:tab pos="954593" algn="l"/>
                <a:tab pos="9097206" algn="l"/>
              </a:tabLst>
            </a:pPr>
            <a:endParaRPr lang="bg-BG" sz="1867" dirty="0" smtClean="0">
              <a:solidFill>
                <a:srgbClr val="FF0000"/>
              </a:solidFill>
              <a:latin typeface="Cambria"/>
              <a:ea typeface="MS Mincho"/>
              <a:cs typeface="Times New Roman"/>
            </a:endParaRPr>
          </a:p>
          <a:p>
            <a:pPr marL="457200" indent="-457200" algn="just">
              <a:spcAft>
                <a:spcPts val="1600"/>
              </a:spcAft>
              <a:buAutoNum type="arabicPeriod"/>
              <a:tabLst>
                <a:tab pos="954593" algn="l"/>
                <a:tab pos="9097206" algn="l"/>
              </a:tabLst>
            </a:pPr>
            <a:endParaRPr lang="bg-BG" sz="1867" b="1" dirty="0">
              <a:latin typeface="Cambria"/>
              <a:ea typeface="MS Mincho"/>
              <a:cs typeface="Times New Roman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267"/>
            <a:ext cx="12192000" cy="903501"/>
            <a:chOff x="0" y="949"/>
            <a:chExt cx="9000000" cy="997823"/>
          </a:xfrm>
        </p:grpSpPr>
        <p:sp>
          <p:nvSpPr>
            <p:cNvPr id="6" name="Rectangle 5"/>
            <p:cNvSpPr/>
            <p:nvPr/>
          </p:nvSpPr>
          <p:spPr>
            <a:xfrm>
              <a:off x="0" y="949"/>
              <a:ext cx="9000000" cy="997823"/>
            </a:xfrm>
            <a:prstGeom prst="rect">
              <a:avLst/>
            </a:prstGeom>
            <a:solidFill>
              <a:srgbClr val="4A5D61">
                <a:alpha val="9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pic>
          <p:nvPicPr>
            <p:cNvPr id="7" name="Picture 6" descr="MAIA logo-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500" y="365393"/>
              <a:ext cx="1714500" cy="626364"/>
            </a:xfrm>
            <a:prstGeom prst="rect">
              <a:avLst/>
            </a:prstGeom>
          </p:spPr>
        </p:pic>
        <p:pic>
          <p:nvPicPr>
            <p:cNvPr id="10" name="Picture 9" descr="EC LOGO trans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800" y="318056"/>
              <a:ext cx="924483" cy="641905"/>
            </a:xfrm>
            <a:prstGeom prst="rect">
              <a:avLst/>
            </a:prstGeom>
          </p:spPr>
        </p:pic>
      </p:grp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29159" y="288400"/>
            <a:ext cx="9689011" cy="906738"/>
          </a:xfr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bg-BG" sz="4000" b="1" dirty="0">
                <a:solidFill>
                  <a:schemeClr val="bg1"/>
                </a:solidFill>
                <a:latin typeface="Arial"/>
                <a:cs typeface="Arial"/>
              </a:rPr>
              <a:t>       </a:t>
            </a:r>
            <a:r>
              <a:rPr lang="ru-RU" sz="1800" dirty="0">
                <a:solidFill>
                  <a:schemeClr val="bg1"/>
                </a:solidFill>
              </a:rPr>
              <a:t> Сметки на културни екосистемни услуги </a:t>
            </a:r>
            <a:endParaRPr lang="en-US" sz="1867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054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29159" y="1282993"/>
            <a:ext cx="11424846" cy="55617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  <a:tabLst>
                <a:tab pos="954593" algn="l"/>
                <a:tab pos="9097206" algn="l"/>
              </a:tabLst>
            </a:pPr>
            <a:r>
              <a:rPr lang="bg-BG" sz="1867" b="1" dirty="0" smtClean="0">
                <a:latin typeface="Cambria"/>
                <a:ea typeface="MS Mincho"/>
                <a:cs typeface="Times New Roman"/>
              </a:rPr>
              <a:t> </a:t>
            </a:r>
            <a:r>
              <a:rPr lang="bg-BG" sz="1867" b="1" dirty="0" smtClean="0">
                <a:solidFill>
                  <a:srgbClr val="0070C0"/>
                </a:solidFill>
                <a:latin typeface="Cambria"/>
                <a:ea typeface="MS Mincho"/>
                <a:cs typeface="Times New Roman"/>
              </a:rPr>
              <a:t>Съдържание</a:t>
            </a:r>
          </a:p>
          <a:p>
            <a:pPr algn="l">
              <a:spcAft>
                <a:spcPts val="600"/>
              </a:spcAft>
              <a:tabLst>
                <a:tab pos="954593" algn="l"/>
                <a:tab pos="9097206" algn="l"/>
              </a:tabLst>
            </a:pPr>
            <a:endParaRPr lang="bg-BG" sz="1867" b="1" dirty="0" smtClean="0">
              <a:solidFill>
                <a:srgbClr val="0070C0"/>
              </a:solidFill>
              <a:latin typeface="Cambria"/>
              <a:ea typeface="MS Mincho"/>
              <a:cs typeface="Times New Roman"/>
            </a:endParaRPr>
          </a:p>
          <a:p>
            <a:pPr marL="342900" indent="-342900" algn="l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954593" algn="l"/>
                <a:tab pos="9097206" algn="l"/>
              </a:tabLst>
            </a:pPr>
            <a:r>
              <a:rPr lang="bg-BG" sz="1867" b="1" dirty="0" smtClean="0">
                <a:latin typeface="Cambria"/>
                <a:ea typeface="MS Mincho"/>
                <a:cs typeface="Times New Roman"/>
              </a:rPr>
              <a:t>Културни екосистемни услуги (КЕУ) и Сметки на културни екосистемни услуги (СКЕУ)</a:t>
            </a:r>
          </a:p>
          <a:p>
            <a:pPr marL="342900" indent="-342900" algn="l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954593" algn="l"/>
                <a:tab pos="9097206" algn="l"/>
              </a:tabLst>
            </a:pPr>
            <a:r>
              <a:rPr lang="bg-BG" sz="1867" b="1" dirty="0" smtClean="0">
                <a:latin typeface="Cambria"/>
                <a:ea typeface="MS Mincho"/>
                <a:cs typeface="Times New Roman"/>
              </a:rPr>
              <a:t>КЕУ и произтичащите от тях ползи (примери)</a:t>
            </a:r>
          </a:p>
          <a:p>
            <a:pPr marL="342900" indent="-342900" algn="l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954593" algn="l"/>
                <a:tab pos="9097206" algn="l"/>
              </a:tabLst>
            </a:pPr>
            <a:r>
              <a:rPr lang="bg-BG" sz="1867" b="1" dirty="0">
                <a:latin typeface="Cambria"/>
                <a:ea typeface="MS Mincho"/>
                <a:cs typeface="Times New Roman"/>
              </a:rPr>
              <a:t>Класификации – </a:t>
            </a:r>
            <a:r>
              <a:rPr lang="en-GB" sz="1867" b="1" dirty="0">
                <a:latin typeface="Cambria"/>
                <a:ea typeface="MS Mincho"/>
                <a:cs typeface="Times New Roman"/>
              </a:rPr>
              <a:t>CICES</a:t>
            </a:r>
            <a:r>
              <a:rPr lang="bg-BG" sz="1867" b="1" dirty="0">
                <a:latin typeface="Cambria"/>
                <a:ea typeface="MS Mincho"/>
                <a:cs typeface="Times New Roman"/>
              </a:rPr>
              <a:t>, </a:t>
            </a:r>
            <a:r>
              <a:rPr lang="en-GB" sz="1867" b="1" dirty="0">
                <a:latin typeface="Cambria"/>
                <a:ea typeface="MS Mincho"/>
                <a:cs typeface="Times New Roman"/>
              </a:rPr>
              <a:t>NESCS</a:t>
            </a:r>
            <a:r>
              <a:rPr lang="bg-BG" sz="1867" b="1" dirty="0">
                <a:latin typeface="Cambria"/>
                <a:ea typeface="MS Mincho"/>
                <a:cs typeface="Times New Roman"/>
              </a:rPr>
              <a:t>, </a:t>
            </a:r>
            <a:r>
              <a:rPr lang="en-GB" sz="1867" b="1" dirty="0">
                <a:latin typeface="Cambria"/>
                <a:ea typeface="MS Mincho"/>
                <a:cs typeface="Times New Roman"/>
              </a:rPr>
              <a:t>FEGS-CS </a:t>
            </a:r>
            <a:endParaRPr lang="bg-BG" sz="1867" b="1" dirty="0">
              <a:latin typeface="Cambria"/>
              <a:ea typeface="MS Mincho"/>
              <a:cs typeface="Times New Roman"/>
            </a:endParaRPr>
          </a:p>
          <a:p>
            <a:pPr marL="342900" indent="-342900" algn="l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954593" algn="l"/>
                <a:tab pos="9097206" algn="l"/>
              </a:tabLst>
            </a:pPr>
            <a:r>
              <a:rPr lang="bg-BG" sz="1867" b="1" dirty="0" smtClean="0">
                <a:latin typeface="Cambria"/>
                <a:ea typeface="MS Mincho"/>
                <a:cs typeface="Times New Roman"/>
              </a:rPr>
              <a:t>Основни предизвикателства пред приложението на </a:t>
            </a:r>
            <a:r>
              <a:rPr lang="en-GB" sz="1867" b="1" dirty="0" smtClean="0">
                <a:latin typeface="Cambria"/>
                <a:ea typeface="MS Mincho"/>
                <a:cs typeface="Times New Roman"/>
              </a:rPr>
              <a:t>SEEA </a:t>
            </a:r>
            <a:r>
              <a:rPr lang="bg-BG" sz="1867" b="1" dirty="0" smtClean="0">
                <a:latin typeface="Cambria"/>
                <a:ea typeface="MS Mincho"/>
                <a:cs typeface="Times New Roman"/>
              </a:rPr>
              <a:t>(</a:t>
            </a:r>
            <a:r>
              <a:rPr lang="en-US" sz="1867" b="1" dirty="0" smtClean="0">
                <a:latin typeface="Cambria"/>
                <a:ea typeface="MS Mincho"/>
                <a:cs typeface="Times New Roman"/>
              </a:rPr>
              <a:t>System </a:t>
            </a:r>
            <a:r>
              <a:rPr lang="en-US" sz="1867" b="1" dirty="0">
                <a:latin typeface="Cambria"/>
                <a:ea typeface="MS Mincho"/>
                <a:cs typeface="Times New Roman"/>
              </a:rPr>
              <a:t>of Environmental</a:t>
            </a:r>
          </a:p>
          <a:p>
            <a:pPr algn="l">
              <a:spcAft>
                <a:spcPts val="1800"/>
              </a:spcAft>
              <a:tabLst>
                <a:tab pos="954593" algn="l"/>
                <a:tab pos="9097206" algn="l"/>
              </a:tabLst>
            </a:pPr>
            <a:r>
              <a:rPr lang="bg-BG" sz="1867" b="1" dirty="0" smtClean="0">
                <a:latin typeface="Cambria"/>
                <a:ea typeface="MS Mincho"/>
                <a:cs typeface="Times New Roman"/>
              </a:rPr>
              <a:t>       </a:t>
            </a:r>
            <a:r>
              <a:rPr lang="en-US" sz="1867" b="1" dirty="0" smtClean="0">
                <a:latin typeface="Cambria"/>
                <a:ea typeface="MS Mincho"/>
                <a:cs typeface="Times New Roman"/>
              </a:rPr>
              <a:t>Economic </a:t>
            </a:r>
            <a:r>
              <a:rPr lang="en-US" sz="1867" b="1" dirty="0">
                <a:latin typeface="Cambria"/>
                <a:ea typeface="MS Mincho"/>
                <a:cs typeface="Times New Roman"/>
              </a:rPr>
              <a:t>Accounts</a:t>
            </a:r>
            <a:r>
              <a:rPr lang="bg-BG" sz="1867" b="1" dirty="0" smtClean="0">
                <a:latin typeface="Cambria"/>
                <a:ea typeface="MS Mincho"/>
                <a:cs typeface="Times New Roman"/>
              </a:rPr>
              <a:t> )</a:t>
            </a:r>
            <a:r>
              <a:rPr lang="en-GB" sz="1867" b="1" dirty="0">
                <a:latin typeface="Cambria"/>
                <a:ea typeface="MS Mincho"/>
                <a:cs typeface="Times New Roman"/>
              </a:rPr>
              <a:t> EEA</a:t>
            </a:r>
            <a:r>
              <a:rPr lang="bg-BG" sz="1867" b="1" dirty="0" smtClean="0">
                <a:latin typeface="Cambria"/>
                <a:ea typeface="MS Mincho"/>
                <a:cs typeface="Times New Roman"/>
              </a:rPr>
              <a:t> </a:t>
            </a:r>
            <a:r>
              <a:rPr lang="en-GB" sz="1867" b="1" dirty="0" smtClean="0">
                <a:latin typeface="Cambria"/>
                <a:ea typeface="MS Mincho"/>
                <a:cs typeface="Times New Roman"/>
              </a:rPr>
              <a:t>Technical </a:t>
            </a:r>
            <a:r>
              <a:rPr lang="en-GB" sz="1867" b="1" dirty="0">
                <a:latin typeface="Cambria"/>
                <a:ea typeface="MS Mincho"/>
                <a:cs typeface="Times New Roman"/>
              </a:rPr>
              <a:t>Recommendations </a:t>
            </a:r>
            <a:endParaRPr lang="bg-BG" sz="1867" b="1" dirty="0" smtClean="0">
              <a:latin typeface="Cambria"/>
              <a:ea typeface="MS Mincho"/>
              <a:cs typeface="Times New Roman"/>
            </a:endParaRPr>
          </a:p>
          <a:p>
            <a:pPr marL="342900" indent="-342900" algn="l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954593" algn="l"/>
                <a:tab pos="9097206" algn="l"/>
              </a:tabLst>
            </a:pPr>
            <a:r>
              <a:rPr lang="bg-BG" sz="1867" b="1" dirty="0" smtClean="0">
                <a:latin typeface="Cambria"/>
                <a:ea typeface="MS Mincho"/>
                <a:cs typeface="Times New Roman"/>
              </a:rPr>
              <a:t>Предходни изследвания на КЕУ и СКЕУ в България</a:t>
            </a:r>
          </a:p>
          <a:p>
            <a:pPr marL="342900" indent="-342900" algn="l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954593" algn="l"/>
                <a:tab pos="9097206" algn="l"/>
              </a:tabLst>
            </a:pPr>
            <a:r>
              <a:rPr lang="bg-BG" sz="1867" b="1" dirty="0" smtClean="0">
                <a:latin typeface="Cambria"/>
                <a:ea typeface="MS Mincho"/>
                <a:cs typeface="Times New Roman"/>
              </a:rPr>
              <a:t>Предстоящи изследвания за постигане целите на МА</a:t>
            </a:r>
            <a:r>
              <a:rPr lang="en-US" sz="1867" b="1" dirty="0">
                <a:latin typeface="Cambria"/>
                <a:ea typeface="MS Mincho"/>
                <a:cs typeface="Times New Roman"/>
              </a:rPr>
              <a:t>I</a:t>
            </a:r>
            <a:r>
              <a:rPr lang="bg-BG" sz="1867" b="1" dirty="0" smtClean="0">
                <a:latin typeface="Cambria"/>
                <a:ea typeface="MS Mincho"/>
                <a:cs typeface="Times New Roman"/>
              </a:rPr>
              <a:t>А</a:t>
            </a:r>
            <a:r>
              <a:rPr lang="en-US" sz="1867" b="1" dirty="0" smtClean="0">
                <a:latin typeface="Cambria"/>
                <a:ea typeface="MS Mincho"/>
                <a:cs typeface="Times New Roman"/>
              </a:rPr>
              <a:t> </a:t>
            </a:r>
            <a:r>
              <a:rPr lang="bg-BG" sz="1867" b="1" dirty="0" smtClean="0">
                <a:latin typeface="Cambria"/>
                <a:ea typeface="MS Mincho"/>
                <a:cs typeface="Times New Roman"/>
              </a:rPr>
              <a:t>- възможности и предизвикателства</a:t>
            </a:r>
          </a:p>
          <a:p>
            <a:pPr marL="342900" indent="-342900" algn="l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954593" algn="l"/>
                <a:tab pos="9097206" algn="l"/>
              </a:tabLst>
            </a:pPr>
            <a:r>
              <a:rPr lang="bg-BG" sz="1867" b="1" dirty="0" smtClean="0">
                <a:latin typeface="Cambria"/>
                <a:ea typeface="MS Mincho"/>
                <a:cs typeface="Times New Roman"/>
              </a:rPr>
              <a:t>Заключение</a:t>
            </a:r>
          </a:p>
          <a:p>
            <a:pPr marL="342900" indent="-342900" algn="l">
              <a:spcAft>
                <a:spcPts val="1600"/>
              </a:spcAft>
              <a:buFontTx/>
              <a:buChar char="-"/>
              <a:tabLst>
                <a:tab pos="954593" algn="l"/>
                <a:tab pos="9097206" algn="l"/>
              </a:tabLst>
            </a:pPr>
            <a:endParaRPr lang="bg-BG" sz="1867" b="1" dirty="0" smtClean="0">
              <a:latin typeface="Cambria"/>
              <a:ea typeface="MS Mincho"/>
              <a:cs typeface="Times New Roman"/>
            </a:endParaRPr>
          </a:p>
          <a:p>
            <a:pPr marL="342900" indent="-342900" algn="l">
              <a:spcAft>
                <a:spcPts val="1600"/>
              </a:spcAft>
              <a:buFontTx/>
              <a:buChar char="-"/>
              <a:tabLst>
                <a:tab pos="954593" algn="l"/>
                <a:tab pos="9097206" algn="l"/>
              </a:tabLst>
            </a:pPr>
            <a:endParaRPr lang="bg-BG" sz="1867" b="1" dirty="0" smtClean="0">
              <a:latin typeface="Cambria"/>
              <a:ea typeface="MS Mincho"/>
              <a:cs typeface="Times New Roman"/>
            </a:endParaRPr>
          </a:p>
          <a:p>
            <a:pPr marL="342900" indent="-342900" algn="l">
              <a:spcAft>
                <a:spcPts val="1600"/>
              </a:spcAft>
              <a:buFont typeface="Arial" panose="020B0604020202020204" pitchFamily="34" charset="0"/>
              <a:buChar char="•"/>
              <a:tabLst>
                <a:tab pos="954593" algn="l"/>
                <a:tab pos="9097206" algn="l"/>
              </a:tabLst>
            </a:pPr>
            <a:endParaRPr lang="bg-BG" sz="1867" b="1" dirty="0" smtClean="0">
              <a:latin typeface="Cambria"/>
              <a:ea typeface="MS Mincho"/>
              <a:cs typeface="Times New Roman"/>
            </a:endParaRPr>
          </a:p>
          <a:p>
            <a:pPr marL="342900" indent="-342900" algn="l">
              <a:spcAft>
                <a:spcPts val="1600"/>
              </a:spcAft>
              <a:buFont typeface="Arial" panose="020B0604020202020204" pitchFamily="34" charset="0"/>
              <a:buChar char="•"/>
              <a:tabLst>
                <a:tab pos="954593" algn="l"/>
                <a:tab pos="9097206" algn="l"/>
              </a:tabLst>
            </a:pPr>
            <a:endParaRPr lang="bg-BG" sz="1867" b="1" dirty="0" smtClean="0">
              <a:latin typeface="Cambria"/>
              <a:ea typeface="MS Mincho"/>
              <a:cs typeface="Times New Roman"/>
            </a:endParaRPr>
          </a:p>
          <a:p>
            <a:pPr marL="342900" indent="-342900" algn="l">
              <a:spcAft>
                <a:spcPts val="1600"/>
              </a:spcAft>
              <a:buFont typeface="Arial" panose="020B0604020202020204" pitchFamily="34" charset="0"/>
              <a:buChar char="•"/>
              <a:tabLst>
                <a:tab pos="954593" algn="l"/>
                <a:tab pos="9097206" algn="l"/>
              </a:tabLst>
            </a:pPr>
            <a:endParaRPr lang="en-GB" sz="1867" b="1" dirty="0">
              <a:latin typeface="Cambria"/>
              <a:ea typeface="MS Mincho"/>
              <a:cs typeface="Times New Roman"/>
            </a:endParaRPr>
          </a:p>
          <a:p>
            <a:pPr algn="l">
              <a:spcAft>
                <a:spcPts val="1600"/>
              </a:spcAft>
              <a:tabLst>
                <a:tab pos="954593" algn="l"/>
                <a:tab pos="9097206" algn="l"/>
              </a:tabLst>
            </a:pPr>
            <a:endParaRPr lang="bg-BG" sz="1867" dirty="0">
              <a:solidFill>
                <a:srgbClr val="8A8D9F"/>
              </a:solidFill>
              <a:latin typeface="Arial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267"/>
            <a:ext cx="12192000" cy="903501"/>
            <a:chOff x="0" y="949"/>
            <a:chExt cx="9000000" cy="997823"/>
          </a:xfrm>
        </p:grpSpPr>
        <p:sp>
          <p:nvSpPr>
            <p:cNvPr id="6" name="Rectangle 5"/>
            <p:cNvSpPr/>
            <p:nvPr/>
          </p:nvSpPr>
          <p:spPr>
            <a:xfrm>
              <a:off x="0" y="949"/>
              <a:ext cx="9000000" cy="997823"/>
            </a:xfrm>
            <a:prstGeom prst="rect">
              <a:avLst/>
            </a:prstGeom>
            <a:solidFill>
              <a:srgbClr val="4A5D61">
                <a:alpha val="9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pic>
          <p:nvPicPr>
            <p:cNvPr id="7" name="Picture 6" descr="MAIA logo-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500" y="365393"/>
              <a:ext cx="1714500" cy="626364"/>
            </a:xfrm>
            <a:prstGeom prst="rect">
              <a:avLst/>
            </a:prstGeom>
          </p:spPr>
        </p:pic>
        <p:pic>
          <p:nvPicPr>
            <p:cNvPr id="10" name="Picture 9" descr="EC LOGO trans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800" y="318056"/>
              <a:ext cx="924483" cy="641905"/>
            </a:xfrm>
            <a:prstGeom prst="rect">
              <a:avLst/>
            </a:prstGeom>
          </p:spPr>
        </p:pic>
      </p:grp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29159" y="288399"/>
            <a:ext cx="9689011" cy="771776"/>
          </a:xfrm>
          <a:ln>
            <a:noFill/>
          </a:ln>
        </p:spPr>
        <p:txBody>
          <a:bodyPr vert="horz" lIns="0" tIns="0" rIns="0" bIns="0" rtlCol="0" anchor="t" anchorCtr="0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bg-BG" sz="4000" b="1" dirty="0">
                <a:solidFill>
                  <a:schemeClr val="bg1"/>
                </a:solidFill>
                <a:latin typeface="Arial"/>
                <a:cs typeface="Arial"/>
              </a:rPr>
              <a:t>       </a:t>
            </a:r>
            <a:r>
              <a:rPr lang="ru-RU" sz="2000" dirty="0" smtClean="0">
                <a:solidFill>
                  <a:schemeClr val="bg1"/>
                </a:solidFill>
              </a:rPr>
              <a:t>СМЕТКИ НА КУЛТУРНИ ЕКОСИСТЕМНИ УСЛУГИ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en-GB" sz="1400" dirty="0" smtClean="0"/>
              <a:t/>
            </a:r>
            <a:br>
              <a:rPr lang="en-GB" sz="1400" dirty="0" smtClean="0"/>
            </a:br>
            <a:endParaRPr lang="en-US" sz="1867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612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5D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420049" y="6010286"/>
            <a:ext cx="11404700" cy="538609"/>
          </a:xfrm>
          <a:prstGeom prst="rect">
            <a:avLst/>
          </a:prstGeom>
        </p:spPr>
        <p:txBody>
          <a:bodyPr wrap="square" lIns="0" rIns="0" bIns="0">
            <a:spAutoFit/>
          </a:bodyPr>
          <a:lstStyle/>
          <a:p>
            <a:pPr algn="ctr" defTabSz="609585"/>
            <a:r>
              <a:rPr lang="en-US" sz="1600" i="1" dirty="0">
                <a:solidFill>
                  <a:prstClr val="white"/>
                </a:solidFill>
                <a:cs typeface="Arial"/>
              </a:rPr>
              <a:t>This </a:t>
            </a:r>
            <a:r>
              <a:rPr lang="en-US" sz="1600" i="1" dirty="0">
                <a:solidFill>
                  <a:schemeClr val="bg1"/>
                </a:solidFill>
                <a:cs typeface="Arial"/>
              </a:rPr>
              <a:t>project is funded under </a:t>
            </a:r>
            <a:r>
              <a:rPr lang="en-US" sz="1600" i="1" dirty="0">
                <a:solidFill>
                  <a:prstClr val="white"/>
                </a:solidFill>
                <a:cs typeface="Arial"/>
              </a:rPr>
              <a:t>the Horizon 2020 research and innovation </a:t>
            </a:r>
            <a:r>
              <a:rPr lang="en-US" sz="1600" i="1" dirty="0" err="1">
                <a:solidFill>
                  <a:prstClr val="white"/>
                </a:solidFill>
                <a:cs typeface="Arial"/>
              </a:rPr>
              <a:t>Programme</a:t>
            </a:r>
            <a:r>
              <a:rPr lang="en-US" sz="1600" i="1" dirty="0">
                <a:solidFill>
                  <a:prstClr val="white"/>
                </a:solidFill>
                <a:cs typeface="Arial"/>
              </a:rPr>
              <a:t> of EU </a:t>
            </a:r>
          </a:p>
          <a:p>
            <a:pPr algn="ctr" defTabSz="609585"/>
            <a:r>
              <a:rPr lang="en-US" sz="1600" i="1" dirty="0">
                <a:solidFill>
                  <a:schemeClr val="bg1"/>
                </a:solidFill>
                <a:cs typeface="Arial"/>
              </a:rPr>
              <a:t>by Grant agreement No 817527</a:t>
            </a:r>
          </a:p>
        </p:txBody>
      </p:sp>
      <p:pic>
        <p:nvPicPr>
          <p:cNvPr id="12" name="Picture 11" descr="MAIA logo-whit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749" y="424075"/>
            <a:ext cx="2286000" cy="835152"/>
          </a:xfrm>
          <a:prstGeom prst="rect">
            <a:avLst/>
          </a:prstGeom>
        </p:spPr>
      </p:pic>
      <p:pic>
        <p:nvPicPr>
          <p:cNvPr id="13" name="Picture 12" descr="EC LOGO tra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01" y="424076"/>
            <a:ext cx="1232644" cy="85587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5424" y="1793925"/>
            <a:ext cx="12032973" cy="3776000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bg-BG" sz="4000" b="1" dirty="0" smtClean="0">
                <a:solidFill>
                  <a:srgbClr val="FFFFFF"/>
                </a:solidFill>
                <a:latin typeface="+mn-lt"/>
                <a:cs typeface="Arial"/>
              </a:rPr>
              <a:t>БЛАГОДАРЯ ЗА ВНИМАНИЕТО!</a:t>
            </a:r>
            <a:r>
              <a:rPr lang="bg-BG" sz="4000" b="1" dirty="0">
                <a:solidFill>
                  <a:srgbClr val="FFFFFF"/>
                </a:solidFill>
                <a:latin typeface="+mn-lt"/>
                <a:cs typeface="Arial"/>
              </a:rPr>
              <a:t/>
            </a:r>
            <a:br>
              <a:rPr lang="bg-BG" sz="4000" b="1" dirty="0">
                <a:solidFill>
                  <a:srgbClr val="FFFFFF"/>
                </a:solidFill>
                <a:latin typeface="+mn-lt"/>
                <a:cs typeface="Arial"/>
              </a:rPr>
            </a:br>
            <a:r>
              <a:rPr lang="bg-BG" sz="4000" b="1" dirty="0">
                <a:solidFill>
                  <a:srgbClr val="FFFFFF"/>
                </a:solidFill>
                <a:latin typeface="+mn-lt"/>
                <a:cs typeface="Arial"/>
              </a:rPr>
              <a:t/>
            </a:r>
            <a:br>
              <a:rPr lang="bg-BG" sz="4000" b="1" dirty="0">
                <a:solidFill>
                  <a:srgbClr val="FFFFFF"/>
                </a:solidFill>
                <a:latin typeface="+mn-lt"/>
                <a:cs typeface="Arial"/>
              </a:rPr>
            </a:br>
            <a:r>
              <a:rPr lang="en-GB" sz="5333" b="1" i="1" dirty="0">
                <a:solidFill>
                  <a:schemeClr val="bg1"/>
                </a:solidFill>
                <a:latin typeface="+mn-lt"/>
              </a:rPr>
              <a:t>http://maiaportal.eu/ </a:t>
            </a:r>
            <a:r>
              <a:rPr lang="bg-BG" sz="5333" b="1" i="1" dirty="0">
                <a:solidFill>
                  <a:schemeClr val="bg1"/>
                </a:solidFill>
                <a:latin typeface="+mn-lt"/>
              </a:rPr>
              <a:t/>
            </a:r>
            <a:br>
              <a:rPr lang="bg-BG" sz="5333" b="1" i="1" dirty="0">
                <a:solidFill>
                  <a:schemeClr val="bg1"/>
                </a:solidFill>
                <a:latin typeface="+mn-lt"/>
              </a:rPr>
            </a:br>
            <a:r>
              <a:rPr lang="bg-BG" sz="5333" b="1" i="1" dirty="0">
                <a:solidFill>
                  <a:schemeClr val="bg1"/>
                </a:solidFill>
                <a:latin typeface="+mn-lt"/>
              </a:rPr>
              <a:t/>
            </a:r>
            <a:br>
              <a:rPr lang="bg-BG" sz="5333" b="1" i="1" dirty="0">
                <a:solidFill>
                  <a:schemeClr val="bg1"/>
                </a:solidFill>
                <a:latin typeface="+mn-lt"/>
              </a:rPr>
            </a:br>
            <a:r>
              <a:rPr lang="en-US" sz="1867" b="1" dirty="0">
                <a:solidFill>
                  <a:srgbClr val="FFFFFF"/>
                </a:solidFill>
                <a:latin typeface="+mn-lt"/>
                <a:cs typeface="Arial"/>
              </a:rPr>
              <a:t/>
            </a:r>
            <a:br>
              <a:rPr lang="en-US" sz="1867" b="1" dirty="0">
                <a:solidFill>
                  <a:srgbClr val="FFFFFF"/>
                </a:solidFill>
                <a:latin typeface="+mn-lt"/>
                <a:cs typeface="Arial"/>
              </a:rPr>
            </a:br>
            <a:endParaRPr lang="en-US" sz="1867" dirty="0">
              <a:solidFill>
                <a:srgbClr val="FFFFFF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324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51791" y="918020"/>
            <a:ext cx="11602214" cy="57845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tabLst>
                <a:tab pos="954593" algn="l"/>
                <a:tab pos="9097206" algn="l"/>
              </a:tabLst>
            </a:pPr>
            <a:r>
              <a:rPr lang="bg-BG" sz="1867" b="1" dirty="0" smtClean="0">
                <a:solidFill>
                  <a:srgbClr val="0070C0"/>
                </a:solidFill>
                <a:latin typeface="Cambria"/>
                <a:ea typeface="MS Mincho"/>
                <a:cs typeface="Times New Roman"/>
              </a:rPr>
              <a:t>Културни екосистемни услуги (</a:t>
            </a:r>
            <a:r>
              <a:rPr lang="bg-BG" sz="1867" b="1" dirty="0">
                <a:solidFill>
                  <a:srgbClr val="0070C0"/>
                </a:solidFill>
                <a:latin typeface="Cambria"/>
                <a:ea typeface="MS Mincho"/>
                <a:cs typeface="Times New Roman"/>
              </a:rPr>
              <a:t>КЕУ) </a:t>
            </a:r>
            <a:r>
              <a:rPr lang="bg-BG" sz="1867" b="1" dirty="0" smtClean="0">
                <a:solidFill>
                  <a:srgbClr val="0070C0"/>
                </a:solidFill>
                <a:latin typeface="Cambria"/>
                <a:ea typeface="MS Mincho"/>
                <a:cs typeface="Times New Roman"/>
              </a:rPr>
              <a:t>и Сметки </a:t>
            </a:r>
            <a:r>
              <a:rPr lang="bg-BG" sz="1867" b="1" dirty="0">
                <a:solidFill>
                  <a:srgbClr val="0070C0"/>
                </a:solidFill>
                <a:latin typeface="Cambria"/>
                <a:ea typeface="MS Mincho"/>
                <a:cs typeface="Times New Roman"/>
              </a:rPr>
              <a:t>на културни екосистемни услуги (СКЕУ)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800" b="1" dirty="0" smtClean="0">
                <a:solidFill>
                  <a:srgbClr val="0070C0"/>
                </a:solidFill>
              </a:rPr>
              <a:t>Екосистемните </a:t>
            </a:r>
            <a:r>
              <a:rPr lang="ru-RU" sz="1800" b="1" dirty="0">
                <a:solidFill>
                  <a:srgbClr val="0070C0"/>
                </a:solidFill>
              </a:rPr>
              <a:t>услуги </a:t>
            </a:r>
            <a:r>
              <a:rPr lang="ru-RU" sz="1800" dirty="0"/>
              <a:t>са „</a:t>
            </a:r>
            <a:r>
              <a:rPr lang="ru-RU" sz="1800" i="1" dirty="0">
                <a:solidFill>
                  <a:srgbClr val="0070C0"/>
                </a:solidFill>
              </a:rPr>
              <a:t>ползите, които хората получават от екосистемите</a:t>
            </a:r>
            <a:r>
              <a:rPr lang="ru-RU" sz="1800" dirty="0"/>
              <a:t>“. Ползите се разглеждат като приносът на екосистемите към </a:t>
            </a:r>
            <a:r>
              <a:rPr lang="ru-RU" sz="1800" dirty="0" smtClean="0"/>
              <a:t>човешкото благосъстояние (</a:t>
            </a:r>
            <a:r>
              <a:rPr lang="ru-RU" sz="1800" dirty="0"/>
              <a:t>МА, 2005)</a:t>
            </a:r>
          </a:p>
          <a:p>
            <a:pPr algn="just">
              <a:defRPr/>
            </a:pPr>
            <a:endParaRPr lang="en-US" sz="18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bg-BG" sz="1800" b="1" dirty="0">
                <a:solidFill>
                  <a:srgbClr val="0070C0"/>
                </a:solidFill>
              </a:rPr>
              <a:t>Културните екосистемни услуги </a:t>
            </a:r>
            <a:r>
              <a:rPr lang="bg-BG" sz="1800" dirty="0"/>
              <a:t>са </a:t>
            </a:r>
            <a:r>
              <a:rPr lang="bg-BG" sz="1800" i="1" dirty="0">
                <a:solidFill>
                  <a:srgbClr val="0070C0"/>
                </a:solidFill>
              </a:rPr>
              <a:t>нематериалните </a:t>
            </a:r>
            <a:r>
              <a:rPr lang="bg-BG" sz="1800" i="1" dirty="0" smtClean="0">
                <a:solidFill>
                  <a:srgbClr val="0070C0"/>
                </a:solidFill>
              </a:rPr>
              <a:t>ползи, </a:t>
            </a:r>
            <a:r>
              <a:rPr lang="bg-BG" sz="1800" dirty="0"/>
              <a:t>които хората получават от </a:t>
            </a:r>
            <a:r>
              <a:rPr lang="bg-BG" sz="1800" dirty="0" smtClean="0"/>
              <a:t>екосистемите. </a:t>
            </a:r>
            <a:r>
              <a:rPr lang="ru-RU" sz="1800" dirty="0" smtClean="0"/>
              <a:t>Те включват естетическо вдъхновение, културна идентичност, чувство за дом/място и духовно преживяване, свързано с естествената среда. Туризмът и рекреацията също се разглеждат в рамките на </a:t>
            </a:r>
            <a:r>
              <a:rPr lang="bg-BG" sz="1800" dirty="0" smtClean="0"/>
              <a:t>тази </a:t>
            </a:r>
            <a:r>
              <a:rPr lang="ru-RU" sz="1800" dirty="0" smtClean="0"/>
              <a:t>група ЕУ. Културните услуги са тясно свързани помежду си и често са свързани и с материалните и регулационните услуги. Непромишленият риболов е не само за храна и доходи, но той е свързан и с начина на живот на рибарите. В много ситуации културните услуги са сред най-важните ценности, които хората асоциират с природата и затова е изключително важно да ги разберем (</a:t>
            </a:r>
            <a:r>
              <a:rPr lang="en-US" sz="1800" dirty="0" smtClean="0"/>
              <a:t>FAO</a:t>
            </a:r>
            <a:r>
              <a:rPr lang="ru-RU" sz="1800" dirty="0" smtClean="0"/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ru-RU" sz="1800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bg-BG" sz="1800" dirty="0" smtClean="0"/>
              <a:t>В </a:t>
            </a:r>
            <a:r>
              <a:rPr lang="bg-BG" sz="1800" dirty="0"/>
              <a:t>определенията и дефинициите за културни екосистемни услуги се наблюдава съществено преплитане с определенията за туристически услуги, или </a:t>
            </a:r>
            <a:r>
              <a:rPr lang="bg-BG" sz="1800" dirty="0" smtClean="0"/>
              <a:t>по-точно културните </a:t>
            </a:r>
            <a:r>
              <a:rPr lang="bg-BG" sz="1800" dirty="0"/>
              <a:t>екосистемни услуги </a:t>
            </a:r>
            <a:r>
              <a:rPr lang="bg-BG" sz="1800" dirty="0" smtClean="0"/>
              <a:t>повишават стойността на туристически услуги, </a:t>
            </a:r>
            <a:r>
              <a:rPr lang="ru-RU" sz="1800" dirty="0"/>
              <a:t>както при показатели във </a:t>
            </a:r>
            <a:r>
              <a:rPr lang="ru-RU" sz="1800" dirty="0" smtClean="0"/>
              <a:t>физическо изражение, като брой </a:t>
            </a:r>
            <a:r>
              <a:rPr lang="ru-RU" sz="1800" dirty="0"/>
              <a:t>посетители в местата за настаняване, така и при </a:t>
            </a:r>
            <a:r>
              <a:rPr lang="ru-RU" sz="1800" dirty="0" smtClean="0"/>
              <a:t>показатели, </a:t>
            </a:r>
            <a:r>
              <a:rPr lang="ru-RU" sz="1800" dirty="0"/>
              <a:t>които могат да се измерят в парично изражение. </a:t>
            </a:r>
            <a:r>
              <a:rPr lang="bg-BG" sz="1800" dirty="0" smtClean="0"/>
              <a:t>Това налага внимателно дефиниране на съответните показатели за КЕСУ и съответно точно описание в метаданните. По тази причина, подборът на дефиниция, която да възприем за СКЕУ е от съществено значение, както и прилагането на унифицирана терминология.</a:t>
            </a:r>
            <a:endParaRPr lang="bg-BG" sz="1800" dirty="0"/>
          </a:p>
          <a:p>
            <a:pPr algn="just">
              <a:defRPr/>
            </a:pPr>
            <a:endParaRPr lang="en-US" sz="2000" dirty="0" smtClean="0">
              <a:solidFill>
                <a:srgbClr val="FF0000"/>
              </a:solidFill>
            </a:endParaRPr>
          </a:p>
          <a:p>
            <a:pPr algn="just">
              <a:defRPr/>
            </a:pPr>
            <a:endParaRPr lang="en-US" sz="2000" dirty="0">
              <a:solidFill>
                <a:srgbClr val="FF0000"/>
              </a:solidFill>
            </a:endParaRPr>
          </a:p>
          <a:p>
            <a:pPr marL="342900" indent="-342900" algn="l">
              <a:spcAft>
                <a:spcPts val="1600"/>
              </a:spcAft>
              <a:buFontTx/>
              <a:buChar char="-"/>
              <a:tabLst>
                <a:tab pos="954593" algn="l"/>
                <a:tab pos="9097206" algn="l"/>
              </a:tabLst>
            </a:pPr>
            <a:endParaRPr lang="bg-BG" sz="1867" b="1" dirty="0" smtClean="0">
              <a:latin typeface="Cambria"/>
              <a:ea typeface="MS Mincho"/>
              <a:cs typeface="Times New Roman"/>
            </a:endParaRPr>
          </a:p>
          <a:p>
            <a:pPr marL="342900" indent="-342900" algn="l">
              <a:spcAft>
                <a:spcPts val="1600"/>
              </a:spcAft>
              <a:buFont typeface="Arial" panose="020B0604020202020204" pitchFamily="34" charset="0"/>
              <a:buChar char="•"/>
              <a:tabLst>
                <a:tab pos="954593" algn="l"/>
                <a:tab pos="9097206" algn="l"/>
              </a:tabLst>
            </a:pPr>
            <a:endParaRPr lang="bg-BG" sz="1867" b="1" dirty="0" smtClean="0">
              <a:latin typeface="Cambria"/>
              <a:ea typeface="MS Mincho"/>
              <a:cs typeface="Times New Roman"/>
            </a:endParaRPr>
          </a:p>
          <a:p>
            <a:pPr marL="342900" indent="-342900" algn="l">
              <a:spcAft>
                <a:spcPts val="1600"/>
              </a:spcAft>
              <a:buFont typeface="Arial" panose="020B0604020202020204" pitchFamily="34" charset="0"/>
              <a:buChar char="•"/>
              <a:tabLst>
                <a:tab pos="954593" algn="l"/>
                <a:tab pos="9097206" algn="l"/>
              </a:tabLst>
            </a:pPr>
            <a:endParaRPr lang="bg-BG" sz="1867" b="1" dirty="0" smtClean="0">
              <a:latin typeface="Cambria"/>
              <a:ea typeface="MS Mincho"/>
              <a:cs typeface="Times New Roman"/>
            </a:endParaRPr>
          </a:p>
          <a:p>
            <a:pPr marL="342900" indent="-342900" algn="l">
              <a:spcAft>
                <a:spcPts val="1600"/>
              </a:spcAft>
              <a:buFont typeface="Arial" panose="020B0604020202020204" pitchFamily="34" charset="0"/>
              <a:buChar char="•"/>
              <a:tabLst>
                <a:tab pos="954593" algn="l"/>
                <a:tab pos="9097206" algn="l"/>
              </a:tabLst>
            </a:pPr>
            <a:endParaRPr lang="en-GB" sz="1867" b="1" dirty="0">
              <a:latin typeface="Cambria"/>
              <a:ea typeface="MS Mincho"/>
              <a:cs typeface="Times New Roman"/>
            </a:endParaRPr>
          </a:p>
          <a:p>
            <a:pPr algn="l">
              <a:spcAft>
                <a:spcPts val="1600"/>
              </a:spcAft>
              <a:tabLst>
                <a:tab pos="954593" algn="l"/>
                <a:tab pos="9097206" algn="l"/>
              </a:tabLst>
            </a:pPr>
            <a:endParaRPr lang="bg-BG" sz="1867" dirty="0">
              <a:solidFill>
                <a:srgbClr val="8A8D9F"/>
              </a:solidFill>
              <a:latin typeface="Arial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267"/>
            <a:ext cx="12192000" cy="903501"/>
            <a:chOff x="0" y="949"/>
            <a:chExt cx="9000000" cy="997823"/>
          </a:xfrm>
        </p:grpSpPr>
        <p:sp>
          <p:nvSpPr>
            <p:cNvPr id="6" name="Rectangle 5"/>
            <p:cNvSpPr/>
            <p:nvPr/>
          </p:nvSpPr>
          <p:spPr>
            <a:xfrm>
              <a:off x="0" y="949"/>
              <a:ext cx="9000000" cy="997823"/>
            </a:xfrm>
            <a:prstGeom prst="rect">
              <a:avLst/>
            </a:prstGeom>
            <a:solidFill>
              <a:srgbClr val="4A5D61">
                <a:alpha val="9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pic>
          <p:nvPicPr>
            <p:cNvPr id="7" name="Picture 6" descr="MAIA logo-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500" y="365393"/>
              <a:ext cx="1714500" cy="626364"/>
            </a:xfrm>
            <a:prstGeom prst="rect">
              <a:avLst/>
            </a:prstGeom>
          </p:spPr>
        </p:pic>
        <p:pic>
          <p:nvPicPr>
            <p:cNvPr id="10" name="Picture 9" descr="EC LOGO trans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800" y="318056"/>
              <a:ext cx="924483" cy="641905"/>
            </a:xfrm>
            <a:prstGeom prst="rect">
              <a:avLst/>
            </a:prstGeom>
          </p:spPr>
        </p:pic>
      </p:grp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29159" y="288399"/>
            <a:ext cx="9689011" cy="771776"/>
          </a:xfrm>
          <a:ln>
            <a:noFill/>
          </a:ln>
        </p:spPr>
        <p:txBody>
          <a:bodyPr vert="horz" lIns="0" tIns="0" rIns="0" bIns="0" rtlCol="0" anchor="t" anchorCtr="0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bg-BG" sz="4000" b="1" dirty="0">
                <a:solidFill>
                  <a:schemeClr val="bg1"/>
                </a:solidFill>
                <a:latin typeface="Arial"/>
                <a:cs typeface="Arial"/>
              </a:rPr>
              <a:t>       </a:t>
            </a:r>
            <a:r>
              <a:rPr lang="ru-RU" sz="2000" dirty="0" smtClean="0">
                <a:solidFill>
                  <a:schemeClr val="bg1"/>
                </a:solidFill>
              </a:rPr>
              <a:t>СМЕТКИ НА КУЛТУРНИ ЕКОСИСТЕМНИ УСЛУГИ 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en-GB" sz="1400" dirty="0"/>
              <a:t/>
            </a:r>
            <a:br>
              <a:rPr lang="en-GB" sz="1400" dirty="0"/>
            </a:br>
            <a:endParaRPr lang="en-US" sz="1867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485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996079" y="1769035"/>
            <a:ext cx="10857925" cy="48528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600"/>
              </a:spcAft>
              <a:tabLst>
                <a:tab pos="954593" algn="l"/>
                <a:tab pos="9097206" algn="l"/>
              </a:tabLst>
            </a:pPr>
            <a:r>
              <a:rPr lang="en-GB" sz="1867" b="1" dirty="0">
                <a:latin typeface="Cambria"/>
                <a:ea typeface="MS Mincho"/>
                <a:cs typeface="Times New Roman"/>
              </a:rPr>
              <a:t>	</a:t>
            </a:r>
            <a:endParaRPr lang="bg-BG" sz="1867" b="1" dirty="0">
              <a:solidFill>
                <a:srgbClr val="8A8D9F"/>
              </a:solidFill>
              <a:latin typeface="Arial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267"/>
            <a:ext cx="12192000" cy="903501"/>
            <a:chOff x="0" y="949"/>
            <a:chExt cx="9000000" cy="997823"/>
          </a:xfrm>
        </p:grpSpPr>
        <p:sp>
          <p:nvSpPr>
            <p:cNvPr id="6" name="Rectangle 5"/>
            <p:cNvSpPr/>
            <p:nvPr/>
          </p:nvSpPr>
          <p:spPr>
            <a:xfrm>
              <a:off x="0" y="949"/>
              <a:ext cx="9000000" cy="997823"/>
            </a:xfrm>
            <a:prstGeom prst="rect">
              <a:avLst/>
            </a:prstGeom>
            <a:solidFill>
              <a:srgbClr val="4A5D61">
                <a:alpha val="9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pic>
          <p:nvPicPr>
            <p:cNvPr id="7" name="Picture 6" descr="MAIA logo-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500" y="365393"/>
              <a:ext cx="1714500" cy="626364"/>
            </a:xfrm>
            <a:prstGeom prst="rect">
              <a:avLst/>
            </a:prstGeom>
          </p:spPr>
        </p:pic>
        <p:pic>
          <p:nvPicPr>
            <p:cNvPr id="10" name="Picture 9" descr="EC LOGO trans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800" y="318056"/>
              <a:ext cx="924483" cy="641905"/>
            </a:xfrm>
            <a:prstGeom prst="rect">
              <a:avLst/>
            </a:prstGeom>
          </p:spPr>
        </p:pic>
      </p:grp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29159" y="288400"/>
            <a:ext cx="9689011" cy="906738"/>
          </a:xfr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bg-BG" sz="4000" b="1" dirty="0">
                <a:solidFill>
                  <a:schemeClr val="bg1"/>
                </a:solidFill>
                <a:latin typeface="Arial"/>
                <a:cs typeface="Arial"/>
              </a:rPr>
              <a:t>       </a:t>
            </a:r>
            <a:r>
              <a:rPr lang="ru-RU" sz="1800" dirty="0" smtClean="0">
                <a:solidFill>
                  <a:schemeClr val="bg1"/>
                </a:solidFill>
              </a:rPr>
              <a:t> СМЕТКИ НА КУЛТУРНИ ЕКОСИСТЕМНИ УСЛУГИ </a:t>
            </a:r>
            <a:endParaRPr lang="en-US" sz="1867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9158" y="1272209"/>
            <a:ext cx="1129901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tabLst>
                <a:tab pos="954593" algn="l"/>
                <a:tab pos="9097206" algn="l"/>
              </a:tabLst>
            </a:pPr>
            <a:r>
              <a:rPr lang="bg-BG" b="1" dirty="0">
                <a:solidFill>
                  <a:srgbClr val="0070C0"/>
                </a:solidFill>
                <a:latin typeface="Cambria"/>
                <a:ea typeface="MS Mincho"/>
                <a:cs typeface="Times New Roman"/>
              </a:rPr>
              <a:t>Културни екосистемни услуги (КЕУ) и Сметки на културни екосистемни услуги (СКЕУ</a:t>
            </a:r>
            <a:r>
              <a:rPr lang="bg-BG" b="1" dirty="0" smtClean="0">
                <a:solidFill>
                  <a:srgbClr val="0070C0"/>
                </a:solidFill>
                <a:latin typeface="Cambria"/>
                <a:ea typeface="MS Mincho"/>
                <a:cs typeface="Times New Roman"/>
              </a:rPr>
              <a:t>)</a:t>
            </a:r>
          </a:p>
          <a:p>
            <a:pPr algn="ctr">
              <a:spcAft>
                <a:spcPts val="600"/>
              </a:spcAft>
              <a:tabLst>
                <a:tab pos="954593" algn="l"/>
                <a:tab pos="9097206" algn="l"/>
              </a:tabLst>
            </a:pPr>
            <a:endParaRPr lang="en-US" b="1" dirty="0" smtClean="0">
              <a:solidFill>
                <a:srgbClr val="0070C0"/>
              </a:solidFill>
              <a:latin typeface="Cambria"/>
              <a:ea typeface="MS Mincho"/>
              <a:cs typeface="Times New Roman"/>
            </a:endParaRPr>
          </a:p>
          <a:p>
            <a:pPr algn="just">
              <a:spcAft>
                <a:spcPts val="600"/>
              </a:spcAft>
              <a:tabLst>
                <a:tab pos="954593" algn="l"/>
                <a:tab pos="9097206" algn="l"/>
              </a:tabLst>
            </a:pPr>
            <a:r>
              <a:rPr lang="ru-RU" b="1" dirty="0" smtClean="0">
                <a:solidFill>
                  <a:srgbClr val="0070C0"/>
                </a:solidFill>
                <a:latin typeface="Cambria"/>
                <a:ea typeface="MS Mincho"/>
                <a:cs typeface="Times New Roman"/>
              </a:rPr>
              <a:t>Културни услуги </a:t>
            </a:r>
            <a:r>
              <a:rPr lang="ru-RU" dirty="0" smtClean="0">
                <a:latin typeface="Cambria"/>
                <a:ea typeface="MS Mincho"/>
                <a:cs typeface="Times New Roman"/>
              </a:rPr>
              <a:t>- които са генерирани от физическата среда, места или ситуации, които пораждат интелектуални и символични ползи,  които хората получават от екосистемите чрез отдих, развитие на знанието, релаксация и духовно взаимодействие. Това може да включва </a:t>
            </a:r>
            <a:r>
              <a:rPr lang="ru-RU" u="sng" dirty="0" smtClean="0">
                <a:latin typeface="Cambria"/>
                <a:ea typeface="MS Mincho"/>
                <a:cs typeface="Times New Roman"/>
              </a:rPr>
              <a:t>действителни посещения </a:t>
            </a:r>
            <a:r>
              <a:rPr lang="ru-RU" dirty="0" smtClean="0">
                <a:latin typeface="Cambria"/>
                <a:ea typeface="MS Mincho"/>
                <a:cs typeface="Times New Roman"/>
              </a:rPr>
              <a:t>на даден район или </a:t>
            </a:r>
            <a:r>
              <a:rPr lang="ru-RU" u="sng" dirty="0" smtClean="0">
                <a:latin typeface="Cambria"/>
                <a:ea typeface="MS Mincho"/>
                <a:cs typeface="Times New Roman"/>
              </a:rPr>
              <a:t>индиректни взаимодействия</a:t>
            </a:r>
            <a:r>
              <a:rPr lang="ru-RU" dirty="0" smtClean="0">
                <a:latin typeface="Cambria"/>
                <a:ea typeface="MS Mincho"/>
                <a:cs typeface="Times New Roman"/>
              </a:rPr>
              <a:t>, които се ползват непряко от екосистемата (напр. чрез филми за природата) или удовлетвореност от знанието, че екосистемата, съдържаща важни биоразнообразие или културни паметници, ще бъде запазена (</a:t>
            </a:r>
            <a:r>
              <a:rPr lang="en-US" dirty="0" smtClean="0">
                <a:latin typeface="Cambria"/>
                <a:ea typeface="MS Mincho"/>
                <a:cs typeface="Times New Roman"/>
              </a:rPr>
              <a:t>Non – </a:t>
            </a:r>
            <a:r>
              <a:rPr lang="ru-RU" dirty="0" smtClean="0">
                <a:latin typeface="Cambria"/>
                <a:ea typeface="MS Mincho"/>
                <a:cs typeface="Times New Roman"/>
              </a:rPr>
              <a:t>SNA</a:t>
            </a:r>
            <a:r>
              <a:rPr lang="en-US" dirty="0" smtClean="0">
                <a:latin typeface="Cambria"/>
                <a:ea typeface="MS Mincho"/>
                <a:cs typeface="Times New Roman"/>
              </a:rPr>
              <a:t> benefits</a:t>
            </a:r>
            <a:r>
              <a:rPr lang="ru-RU" dirty="0" smtClean="0">
                <a:latin typeface="Cambria"/>
                <a:ea typeface="MS Mincho"/>
                <a:cs typeface="Times New Roman"/>
              </a:rPr>
              <a:t>) (SEEA EEA)</a:t>
            </a:r>
            <a:endParaRPr lang="bg-BG" dirty="0">
              <a:latin typeface="Cambria"/>
              <a:ea typeface="MS Mincho"/>
              <a:cs typeface="Times New Roman"/>
            </a:endParaRPr>
          </a:p>
          <a:p>
            <a:pPr>
              <a:spcAft>
                <a:spcPts val="600"/>
              </a:spcAft>
              <a:tabLst>
                <a:tab pos="954593" algn="l"/>
                <a:tab pos="9097206" algn="l"/>
              </a:tabLst>
            </a:pPr>
            <a:r>
              <a:rPr lang="bg-BG" dirty="0" smtClean="0"/>
              <a:t>По подразбиране, обхватът на измерване на  тези индиректни ползи за целите на СКЕУ е ограничен до </a:t>
            </a:r>
            <a:r>
              <a:rPr lang="bg-BG" b="1" u="sng" dirty="0" smtClean="0"/>
              <a:t>потока</a:t>
            </a:r>
            <a:r>
              <a:rPr lang="bg-BG" dirty="0" smtClean="0"/>
              <a:t> от ЕУ, който може да бъде идентифициран като свързан с човешкото благосъстояние (ТР)</a:t>
            </a:r>
            <a:endParaRPr lang="en-US" dirty="0" smtClean="0"/>
          </a:p>
          <a:p>
            <a:pPr>
              <a:spcAft>
                <a:spcPts val="600"/>
              </a:spcAft>
              <a:tabLst>
                <a:tab pos="954593" algn="l"/>
                <a:tab pos="9097206" algn="l"/>
              </a:tabLst>
            </a:pPr>
            <a:r>
              <a:rPr lang="bg-BG" dirty="0" smtClean="0">
                <a:latin typeface="Cambria"/>
                <a:ea typeface="MS Mincho"/>
                <a:cs typeface="Times New Roman"/>
              </a:rPr>
              <a:t>Затова, ние се придържаме към следната дефиниция за:</a:t>
            </a:r>
          </a:p>
          <a:p>
            <a:pPr>
              <a:spcAft>
                <a:spcPts val="600"/>
              </a:spcAft>
              <a:tabLst>
                <a:tab pos="954593" algn="l"/>
                <a:tab pos="9097206" algn="l"/>
              </a:tabLst>
            </a:pPr>
            <a:r>
              <a:rPr lang="bg-BG" b="1" dirty="0" smtClean="0">
                <a:solidFill>
                  <a:srgbClr val="0070C0"/>
                </a:solidFill>
                <a:latin typeface="Cambria"/>
                <a:ea typeface="MS Mincho"/>
                <a:cs typeface="Times New Roman"/>
              </a:rPr>
              <a:t>Културни екосистемни услуги </a:t>
            </a:r>
            <a:r>
              <a:rPr lang="ru-RU" dirty="0" smtClean="0">
                <a:latin typeface="Cambria"/>
                <a:ea typeface="MS Mincho"/>
                <a:cs typeface="Times New Roman"/>
              </a:rPr>
              <a:t>(КЕУ) - информационни потоци, генерирани от екосистемите, които допринасят за културния опит (КЕУ са концептуализирани като поток от информация, предавана от екосистемите на хората.) Културният опит е културната полза или "културното благо" на индивида, като по този начин се </a:t>
            </a:r>
            <a:r>
              <a:rPr lang="ru-RU" u="sng" dirty="0" smtClean="0">
                <a:latin typeface="Cambria"/>
                <a:ea typeface="MS Mincho"/>
                <a:cs typeface="Times New Roman"/>
              </a:rPr>
              <a:t>отличават екосистемните услуги и ползи</a:t>
            </a:r>
            <a:r>
              <a:rPr lang="ru-RU" dirty="0" smtClean="0">
                <a:latin typeface="Cambria"/>
                <a:ea typeface="MS Mincho"/>
                <a:cs typeface="Times New Roman"/>
              </a:rPr>
              <a:t>)</a:t>
            </a:r>
            <a:r>
              <a:rPr lang="bg-BG" dirty="0" smtClean="0">
                <a:latin typeface="Cambria"/>
                <a:ea typeface="MS Mincho"/>
                <a:cs typeface="Times New Roman"/>
              </a:rPr>
              <a:t> </a:t>
            </a:r>
            <a:r>
              <a:rPr lang="bg-BG" b="1" dirty="0" smtClean="0">
                <a:latin typeface="Cambria"/>
                <a:ea typeface="MS Mincho"/>
                <a:cs typeface="Times New Roman"/>
              </a:rPr>
              <a:t>(</a:t>
            </a:r>
            <a:r>
              <a:rPr lang="en-US" b="1" dirty="0" err="1" smtClean="0">
                <a:latin typeface="Cambria"/>
                <a:ea typeface="MS Mincho"/>
                <a:cs typeface="Times New Roman"/>
              </a:rPr>
              <a:t>Havinga</a:t>
            </a:r>
            <a:r>
              <a:rPr lang="en-US" b="1" dirty="0" smtClean="0">
                <a:latin typeface="Cambria"/>
                <a:ea typeface="MS Mincho"/>
                <a:cs typeface="Times New Roman"/>
              </a:rPr>
              <a:t> </a:t>
            </a:r>
            <a:r>
              <a:rPr lang="en-US" b="1" dirty="0">
                <a:latin typeface="Cambria"/>
                <a:ea typeface="MS Mincho"/>
                <a:cs typeface="Times New Roman"/>
              </a:rPr>
              <a:t>et al., 2020)</a:t>
            </a:r>
          </a:p>
          <a:p>
            <a:pPr>
              <a:spcAft>
                <a:spcPts val="600"/>
              </a:spcAft>
              <a:tabLst>
                <a:tab pos="954593" algn="l"/>
                <a:tab pos="9097206" algn="l"/>
              </a:tabLst>
            </a:pPr>
            <a:r>
              <a:rPr lang="ru-RU" b="1" dirty="0" smtClean="0">
                <a:solidFill>
                  <a:srgbClr val="0070C0"/>
                </a:solidFill>
                <a:latin typeface="Cambria"/>
                <a:ea typeface="MS Mincho"/>
                <a:cs typeface="Times New Roman"/>
              </a:rPr>
              <a:t>Услуга = приносът на екосистемата към ползата (TR)</a:t>
            </a:r>
            <a:endParaRPr lang="bg-BG" b="1" dirty="0">
              <a:solidFill>
                <a:srgbClr val="0070C0"/>
              </a:solidFill>
              <a:latin typeface="Cambria"/>
              <a:ea typeface="MS Mincho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647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996079" y="1769035"/>
            <a:ext cx="10857925" cy="48528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600"/>
              </a:spcAft>
              <a:tabLst>
                <a:tab pos="954593" algn="l"/>
                <a:tab pos="9097206" algn="l"/>
              </a:tabLst>
            </a:pPr>
            <a:r>
              <a:rPr lang="en-GB" sz="1867" b="1" dirty="0">
                <a:latin typeface="Cambria"/>
                <a:ea typeface="MS Mincho"/>
                <a:cs typeface="Times New Roman"/>
              </a:rPr>
              <a:t>	</a:t>
            </a:r>
            <a:endParaRPr lang="bg-BG" sz="1867" b="1" dirty="0">
              <a:solidFill>
                <a:srgbClr val="8A8D9F"/>
              </a:solidFill>
              <a:latin typeface="Arial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267"/>
            <a:ext cx="12192000" cy="903501"/>
            <a:chOff x="0" y="949"/>
            <a:chExt cx="9000000" cy="997823"/>
          </a:xfrm>
        </p:grpSpPr>
        <p:sp>
          <p:nvSpPr>
            <p:cNvPr id="6" name="Rectangle 5"/>
            <p:cNvSpPr/>
            <p:nvPr/>
          </p:nvSpPr>
          <p:spPr>
            <a:xfrm>
              <a:off x="0" y="949"/>
              <a:ext cx="9000000" cy="997823"/>
            </a:xfrm>
            <a:prstGeom prst="rect">
              <a:avLst/>
            </a:prstGeom>
            <a:solidFill>
              <a:srgbClr val="4A5D61">
                <a:alpha val="9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pic>
          <p:nvPicPr>
            <p:cNvPr id="7" name="Picture 6" descr="MAIA logo-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500" y="365393"/>
              <a:ext cx="1714500" cy="626364"/>
            </a:xfrm>
            <a:prstGeom prst="rect">
              <a:avLst/>
            </a:prstGeom>
          </p:spPr>
        </p:pic>
        <p:pic>
          <p:nvPicPr>
            <p:cNvPr id="10" name="Picture 9" descr="EC LOGO trans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800" y="318056"/>
              <a:ext cx="924483" cy="641905"/>
            </a:xfrm>
            <a:prstGeom prst="rect">
              <a:avLst/>
            </a:prstGeom>
          </p:spPr>
        </p:pic>
      </p:grp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29159" y="288400"/>
            <a:ext cx="9689011" cy="906738"/>
          </a:xfr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bg-BG" sz="4000" b="1" dirty="0">
                <a:solidFill>
                  <a:schemeClr val="bg1"/>
                </a:solidFill>
                <a:latin typeface="Arial"/>
                <a:cs typeface="Arial"/>
              </a:rPr>
              <a:t>       </a:t>
            </a:r>
            <a:r>
              <a:rPr lang="ru-RU" sz="1800" dirty="0" smtClean="0">
                <a:solidFill>
                  <a:schemeClr val="bg1"/>
                </a:solidFill>
              </a:rPr>
              <a:t> СМЕТКИ НА КУЛТУРНИ ЕКОСИСТЕМНИ УСЛУГИ </a:t>
            </a:r>
            <a:endParaRPr lang="en-US" sz="1867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39840" y="1163743"/>
            <a:ext cx="5320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tabLst>
                <a:tab pos="954593" algn="l"/>
                <a:tab pos="9097206" algn="l"/>
              </a:tabLst>
            </a:pPr>
            <a:r>
              <a:rPr lang="bg-BG" b="1" dirty="0" smtClean="0">
                <a:solidFill>
                  <a:srgbClr val="0070C0"/>
                </a:solidFill>
                <a:latin typeface="Cambria"/>
                <a:ea typeface="MS Mincho"/>
                <a:cs typeface="Times New Roman"/>
              </a:rPr>
              <a:t>КЕУ </a:t>
            </a:r>
            <a:r>
              <a:rPr lang="bg-BG" b="1" dirty="0">
                <a:solidFill>
                  <a:srgbClr val="0070C0"/>
                </a:solidFill>
                <a:latin typeface="Cambria"/>
                <a:ea typeface="MS Mincho"/>
                <a:cs typeface="Times New Roman"/>
              </a:rPr>
              <a:t>и произтичащите от тях ползи (примери)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238359"/>
              </p:ext>
            </p:extLst>
          </p:nvPr>
        </p:nvGraphicFramePr>
        <p:xfrm>
          <a:off x="1378226" y="1652343"/>
          <a:ext cx="9090990" cy="45364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9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0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0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КЕУ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Ползи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СКЕУ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Предоставяне на възможности за природно-базиран туризъм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Екотуризъм (в т.ч. нощувки)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Физически, всички услуги и ползи могат да бъдат измерени чрез броя на хората ангажирани със съответната дейност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Предоставяне на възможности за природно-базирана рекреация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Природно-базирана рекреация (невключваща нощувки)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Подход на ресурсната рента 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Предоставяне на възможности за природно- базирано образование и обучение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Природно- базирано образование и обучение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В тези случаи трябва да се вземат предвид разходите за осигуряване на предоставяните услуги, например разходите за труд и разходите за поддържане на еко пътеки в природните паркове 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Предоставяне на възможност за природно-базиран религиозен и духовен опит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Природно-базиран религиозен и духовен опит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0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Предоставяне на възможности за природно-базирана артистична дейност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Природно-базирана артистична дейност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73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49830" y="1769035"/>
            <a:ext cx="10857925" cy="48528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Aft>
                <a:spcPts val="1600"/>
              </a:spcAft>
              <a:buFont typeface="Arial" panose="020B0604020202020204" pitchFamily="34" charset="0"/>
              <a:buChar char="•"/>
              <a:tabLst>
                <a:tab pos="954593" algn="l"/>
                <a:tab pos="9097206" algn="l"/>
              </a:tabLst>
            </a:pPr>
            <a:r>
              <a:rPr lang="ru-RU" sz="2000" dirty="0" smtClean="0"/>
              <a:t>CICES </a:t>
            </a:r>
            <a:r>
              <a:rPr lang="en-US" sz="2000" dirty="0"/>
              <a:t>(</a:t>
            </a:r>
            <a:r>
              <a:rPr lang="en-US" sz="2000" i="1" dirty="0"/>
              <a:t>Common International Classification of Ecosystem </a:t>
            </a:r>
            <a:r>
              <a:rPr lang="en-US" sz="2000" i="1" dirty="0" smtClean="0"/>
              <a:t>Services</a:t>
            </a:r>
            <a:r>
              <a:rPr lang="en-US" sz="2000" dirty="0" smtClean="0"/>
              <a:t>) - MAES </a:t>
            </a:r>
            <a:r>
              <a:rPr lang="ru-RU" sz="2000" dirty="0" smtClean="0"/>
              <a:t>се фокусира върху определянето на услугите, следвайки йерархична структура, основана на типовете екосистемни услуги, видовете приложения и видовете потоци</a:t>
            </a:r>
          </a:p>
          <a:p>
            <a:pPr marL="342900" indent="-342900" algn="just">
              <a:spcAft>
                <a:spcPts val="1600"/>
              </a:spcAft>
              <a:buFont typeface="Arial" panose="020B0604020202020204" pitchFamily="34" charset="0"/>
              <a:buChar char="•"/>
              <a:tabLst>
                <a:tab pos="954593" algn="l"/>
                <a:tab pos="9097206" algn="l"/>
              </a:tabLst>
            </a:pPr>
            <a:r>
              <a:rPr lang="ru-RU" sz="2000" dirty="0" smtClean="0"/>
              <a:t> </a:t>
            </a:r>
            <a:r>
              <a:rPr lang="en-GB" sz="2000" dirty="0" smtClean="0"/>
              <a:t>NESCS</a:t>
            </a:r>
            <a:r>
              <a:rPr lang="bg-BG" sz="2000" dirty="0" smtClean="0"/>
              <a:t> (</a:t>
            </a:r>
            <a:r>
              <a:rPr lang="en-US" sz="2000" i="1" dirty="0" smtClean="0"/>
              <a:t>National </a:t>
            </a:r>
            <a:r>
              <a:rPr lang="en-US" sz="2000" i="1" dirty="0"/>
              <a:t>Ecosystem Services Classification </a:t>
            </a:r>
            <a:r>
              <a:rPr lang="en-US" sz="2000" i="1" dirty="0" smtClean="0"/>
              <a:t>System</a:t>
            </a:r>
            <a:r>
              <a:rPr lang="bg-BG" sz="2000" i="1" dirty="0" smtClean="0"/>
              <a:t> – </a:t>
            </a:r>
            <a:r>
              <a:rPr lang="en-US" sz="2000" i="1" dirty="0" smtClean="0"/>
              <a:t>EPA</a:t>
            </a:r>
            <a:r>
              <a:rPr lang="bg-BG" sz="2000" i="1" dirty="0" smtClean="0"/>
              <a:t> </a:t>
            </a:r>
            <a:r>
              <a:rPr lang="en-US" sz="2000" i="1" dirty="0" smtClean="0"/>
              <a:t>USA</a:t>
            </a:r>
            <a:r>
              <a:rPr lang="en-US" sz="2000" dirty="0" smtClean="0"/>
              <a:t>)</a:t>
            </a:r>
            <a:r>
              <a:rPr lang="bg-BG" sz="2000" dirty="0" smtClean="0"/>
              <a:t> прилага </a:t>
            </a:r>
            <a:r>
              <a:rPr lang="ru-RU" sz="2000" dirty="0" smtClean="0"/>
              <a:t>системен подход към класификацията, включително вложени йерархични структури за видовете екосистеми, видовете екологични крайни точки, видовете приложения и видовете бенефициери. </a:t>
            </a:r>
            <a:endParaRPr lang="bg-BG" sz="2000" dirty="0" smtClean="0"/>
          </a:p>
          <a:p>
            <a:pPr algn="just">
              <a:spcAft>
                <a:spcPts val="1600"/>
              </a:spcAft>
              <a:tabLst>
                <a:tab pos="954593" algn="l"/>
                <a:tab pos="9097206" algn="l"/>
              </a:tabLst>
            </a:pPr>
            <a:r>
              <a:rPr lang="ru-RU" sz="2000" dirty="0" smtClean="0"/>
              <a:t>Системите за класификация CICES и </a:t>
            </a:r>
            <a:r>
              <a:rPr lang="en-US" sz="2000" dirty="0" smtClean="0"/>
              <a:t>NESCS</a:t>
            </a:r>
            <a:r>
              <a:rPr lang="ru-RU" sz="2000" dirty="0" smtClean="0"/>
              <a:t> могат да се разглеждат като </a:t>
            </a:r>
            <a:r>
              <a:rPr lang="bg-BG" sz="2000" dirty="0" smtClean="0"/>
              <a:t>взаимно </a:t>
            </a:r>
            <a:r>
              <a:rPr lang="ru-RU" sz="2000" dirty="0" smtClean="0"/>
              <a:t>допълващи </a:t>
            </a:r>
          </a:p>
          <a:p>
            <a:pPr marL="342900" indent="-342900" algn="just">
              <a:spcAft>
                <a:spcPts val="1600"/>
              </a:spcAft>
              <a:buFont typeface="Arial" panose="020B0604020202020204" pitchFamily="34" charset="0"/>
              <a:buChar char="•"/>
              <a:tabLst>
                <a:tab pos="954593" algn="l"/>
                <a:tab pos="9097206" algn="l"/>
              </a:tabLst>
            </a:pPr>
            <a:r>
              <a:rPr lang="ru-RU" sz="2000" dirty="0" smtClean="0"/>
              <a:t>FEGS-CS</a:t>
            </a:r>
            <a:r>
              <a:rPr lang="en-US" sz="2000" dirty="0"/>
              <a:t> (</a:t>
            </a:r>
            <a:r>
              <a:rPr lang="en-US" sz="2000" i="1" dirty="0"/>
              <a:t>A Final Ecosystem </a:t>
            </a:r>
            <a:r>
              <a:rPr lang="en-US" sz="2000" i="1" dirty="0" smtClean="0"/>
              <a:t>Goods and </a:t>
            </a:r>
            <a:r>
              <a:rPr lang="en-US" sz="2000" i="1" dirty="0"/>
              <a:t>Services </a:t>
            </a:r>
            <a:r>
              <a:rPr lang="en-US" sz="2000" i="1" dirty="0" smtClean="0"/>
              <a:t>Classification System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 smtClean="0"/>
              <a:t>FEGS-CS) EPA USA) -</a:t>
            </a:r>
            <a:r>
              <a:rPr lang="ru-RU" sz="2000" dirty="0" smtClean="0"/>
              <a:t> осигурява системен подход към класификацията, включително видовете екосистеми и видове комбинации от бенефициенти</a:t>
            </a:r>
            <a:r>
              <a:rPr lang="en-US" sz="2000" dirty="0"/>
              <a:t> </a:t>
            </a:r>
            <a:r>
              <a:rPr lang="en-US" sz="2000" dirty="0" smtClean="0"/>
              <a:t>(cfpub.epa.gov/</a:t>
            </a:r>
            <a:r>
              <a:rPr lang="en-US" sz="2000" dirty="0" err="1" smtClean="0"/>
              <a:t>si</a:t>
            </a:r>
            <a:r>
              <a:rPr lang="en-US" sz="2000" dirty="0" smtClean="0"/>
              <a:t>/) </a:t>
            </a:r>
          </a:p>
          <a:p>
            <a:pPr algn="just">
              <a:spcAft>
                <a:spcPts val="1600"/>
              </a:spcAft>
              <a:tabLst>
                <a:tab pos="954593" algn="l"/>
                <a:tab pos="9097206" algn="l"/>
              </a:tabLst>
            </a:pPr>
            <a:r>
              <a:rPr lang="en-GB" sz="2000" dirty="0" smtClean="0"/>
              <a:t>                                                                                                                                           (SEEA EEA – TR)</a:t>
            </a:r>
            <a:endParaRPr lang="bg-BG" sz="2000" dirty="0" smtClean="0"/>
          </a:p>
          <a:p>
            <a:pPr algn="just">
              <a:spcAft>
                <a:spcPts val="1600"/>
              </a:spcAft>
              <a:tabLst>
                <a:tab pos="954593" algn="l"/>
                <a:tab pos="9097206" algn="l"/>
              </a:tabLst>
            </a:pPr>
            <a:endParaRPr lang="bg-BG" sz="1867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267"/>
            <a:ext cx="12192000" cy="903501"/>
            <a:chOff x="0" y="949"/>
            <a:chExt cx="9000000" cy="997823"/>
          </a:xfrm>
        </p:grpSpPr>
        <p:sp>
          <p:nvSpPr>
            <p:cNvPr id="6" name="Rectangle 5"/>
            <p:cNvSpPr/>
            <p:nvPr/>
          </p:nvSpPr>
          <p:spPr>
            <a:xfrm>
              <a:off x="0" y="949"/>
              <a:ext cx="9000000" cy="997823"/>
            </a:xfrm>
            <a:prstGeom prst="rect">
              <a:avLst/>
            </a:prstGeom>
            <a:solidFill>
              <a:srgbClr val="4A5D61">
                <a:alpha val="9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pic>
          <p:nvPicPr>
            <p:cNvPr id="7" name="Picture 6" descr="MAIA logo-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500" y="365393"/>
              <a:ext cx="1714500" cy="626364"/>
            </a:xfrm>
            <a:prstGeom prst="rect">
              <a:avLst/>
            </a:prstGeom>
          </p:spPr>
        </p:pic>
        <p:pic>
          <p:nvPicPr>
            <p:cNvPr id="10" name="Picture 9" descr="EC LOGO trans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800" y="318056"/>
              <a:ext cx="924483" cy="641905"/>
            </a:xfrm>
            <a:prstGeom prst="rect">
              <a:avLst/>
            </a:prstGeom>
          </p:spPr>
        </p:pic>
      </p:grp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29159" y="288400"/>
            <a:ext cx="9689011" cy="906738"/>
          </a:xfr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bg-BG" sz="4000" b="1" dirty="0">
                <a:solidFill>
                  <a:schemeClr val="bg1"/>
                </a:solidFill>
                <a:latin typeface="Arial"/>
                <a:cs typeface="Arial"/>
              </a:rPr>
              <a:t>       </a:t>
            </a:r>
            <a:r>
              <a:rPr lang="ru-RU" sz="1800" dirty="0" smtClean="0">
                <a:solidFill>
                  <a:schemeClr val="bg1"/>
                </a:solidFill>
              </a:rPr>
              <a:t> СМЕТКИ НА КУЛТУРНИ ЕКОСИСТЕМНИ УСЛУГИ </a:t>
            </a:r>
            <a:endParaRPr lang="en-US" sz="1867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80624" y="1190247"/>
            <a:ext cx="4459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  <a:tabLst>
                <a:tab pos="954593" algn="l"/>
                <a:tab pos="9097206" algn="l"/>
              </a:tabLst>
            </a:pPr>
            <a:r>
              <a:rPr lang="bg-BG" b="1" dirty="0">
                <a:solidFill>
                  <a:srgbClr val="0070C0"/>
                </a:solidFill>
                <a:latin typeface="Cambria"/>
                <a:ea typeface="MS Mincho"/>
                <a:cs typeface="Times New Roman"/>
              </a:rPr>
              <a:t>Класификации – </a:t>
            </a:r>
            <a:r>
              <a:rPr lang="en-GB" b="1" dirty="0">
                <a:solidFill>
                  <a:srgbClr val="0070C0"/>
                </a:solidFill>
                <a:latin typeface="Cambria"/>
                <a:ea typeface="MS Mincho"/>
                <a:cs typeface="Times New Roman"/>
              </a:rPr>
              <a:t>CICES</a:t>
            </a:r>
            <a:r>
              <a:rPr lang="bg-BG" b="1" dirty="0">
                <a:solidFill>
                  <a:srgbClr val="0070C0"/>
                </a:solidFill>
                <a:latin typeface="Cambria"/>
                <a:ea typeface="MS Mincho"/>
                <a:cs typeface="Times New Roman"/>
              </a:rPr>
              <a:t>, </a:t>
            </a:r>
            <a:r>
              <a:rPr lang="en-GB" b="1" dirty="0">
                <a:solidFill>
                  <a:srgbClr val="0070C0"/>
                </a:solidFill>
                <a:latin typeface="Cambria"/>
                <a:ea typeface="MS Mincho"/>
                <a:cs typeface="Times New Roman"/>
              </a:rPr>
              <a:t>NESCS</a:t>
            </a:r>
            <a:r>
              <a:rPr lang="bg-BG" b="1" dirty="0">
                <a:solidFill>
                  <a:srgbClr val="0070C0"/>
                </a:solidFill>
                <a:latin typeface="Cambria"/>
                <a:ea typeface="MS Mincho"/>
                <a:cs typeface="Times New Roman"/>
              </a:rPr>
              <a:t>, </a:t>
            </a:r>
            <a:r>
              <a:rPr lang="en-GB" b="1" dirty="0">
                <a:solidFill>
                  <a:srgbClr val="0070C0"/>
                </a:solidFill>
                <a:latin typeface="Cambria"/>
                <a:ea typeface="MS Mincho"/>
                <a:cs typeface="Times New Roman"/>
              </a:rPr>
              <a:t>FEGS-CS </a:t>
            </a:r>
            <a:endParaRPr lang="bg-BG" b="1" dirty="0">
              <a:solidFill>
                <a:srgbClr val="0070C0"/>
              </a:solidFill>
              <a:latin typeface="Cambria"/>
              <a:ea typeface="MS Mincho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373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996079" y="1769035"/>
            <a:ext cx="10857925" cy="48528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Aft>
                <a:spcPts val="1600"/>
              </a:spcAft>
              <a:buFont typeface="Arial" panose="020B0604020202020204" pitchFamily="34" charset="0"/>
              <a:buChar char="•"/>
              <a:tabLst>
                <a:tab pos="954593" algn="l"/>
                <a:tab pos="9097206" algn="l"/>
              </a:tabLst>
            </a:pPr>
            <a:r>
              <a:rPr lang="ru-RU" sz="2000" dirty="0" smtClean="0"/>
              <a:t>Предизвикателство пред </a:t>
            </a:r>
            <a:r>
              <a:rPr lang="bg-BG" sz="2000" dirty="0"/>
              <a:t> </a:t>
            </a:r>
            <a:r>
              <a:rPr lang="bg-BG" sz="2000" dirty="0" smtClean="0"/>
              <a:t>СКЕУ </a:t>
            </a:r>
            <a:r>
              <a:rPr lang="ru-RU" sz="2000" dirty="0" smtClean="0"/>
              <a:t>е да се оцени приносът на самата екосистема за генерирането на ползи.</a:t>
            </a:r>
            <a:endParaRPr lang="bg-BG" sz="2000" dirty="0" smtClean="0"/>
          </a:p>
          <a:p>
            <a:pPr marL="342900" indent="-342900" algn="l">
              <a:spcAft>
                <a:spcPts val="1600"/>
              </a:spcAft>
              <a:buFont typeface="Arial" panose="020B0604020202020204" pitchFamily="34" charset="0"/>
              <a:buChar char="•"/>
              <a:tabLst>
                <a:tab pos="954593" algn="l"/>
                <a:tab pos="9097206" algn="l"/>
              </a:tabLst>
            </a:pPr>
            <a:r>
              <a:rPr lang="bg-BG" sz="2000" dirty="0" smtClean="0"/>
              <a:t>Доста правдоподобно </a:t>
            </a:r>
            <a:r>
              <a:rPr lang="ru-RU" sz="2000" dirty="0" smtClean="0"/>
              <a:t>е непазарните екосистемните услуги, да бъдат разглеждани в обхвата на отчитането на екосистемите. Тези стойности включват напр. стойностите на полезността, получена от знанието че съществува дадената екосистема); алтруистични стойности (базирани на полезността, получена от знанието, че някой друг се възползва от екосистемата) и завещателни (базирани на полезността, получена от знанието, че екосистемата може да се използва от бъдещите поколения).</a:t>
            </a:r>
            <a:endParaRPr lang="en-US" sz="2000" dirty="0" smtClean="0"/>
          </a:p>
          <a:p>
            <a:pPr marL="342900" indent="-342900" algn="l">
              <a:spcAft>
                <a:spcPts val="1600"/>
              </a:spcAft>
              <a:buFont typeface="Arial" panose="020B0604020202020204" pitchFamily="34" charset="0"/>
              <a:buChar char="•"/>
              <a:tabLst>
                <a:tab pos="954593" algn="l"/>
                <a:tab pos="9097206" algn="l"/>
              </a:tabLst>
            </a:pPr>
            <a:r>
              <a:rPr lang="en-US" sz="2000" dirty="0" smtClean="0"/>
              <a:t>What </a:t>
            </a:r>
            <a:r>
              <a:rPr lang="en-US" sz="2000" dirty="0"/>
              <a:t>is far less clear is whether the value of any non-use services would satisfy the valuation principles required for ecosystem </a:t>
            </a:r>
            <a:r>
              <a:rPr lang="en-US" sz="2000" dirty="0" smtClean="0"/>
              <a:t>accounting.</a:t>
            </a:r>
            <a:r>
              <a:rPr lang="ru-RU" sz="2000" dirty="0" smtClean="0"/>
              <a:t>Това, което е далеч по-малко ясно, е дали стойността на всички непазарни услуги би съответствала на принципите на екосистемите сметки.</a:t>
            </a:r>
            <a:endParaRPr lang="bg-BG" sz="2000" dirty="0" smtClean="0"/>
          </a:p>
          <a:p>
            <a:pPr marL="342900" indent="-342900" algn="l">
              <a:spcAft>
                <a:spcPts val="1600"/>
              </a:spcAft>
              <a:buFont typeface="Arial" panose="020B0604020202020204" pitchFamily="34" charset="0"/>
              <a:buChar char="•"/>
              <a:tabLst>
                <a:tab pos="954593" algn="l"/>
                <a:tab pos="9097206" algn="l"/>
              </a:tabLst>
            </a:pPr>
            <a:r>
              <a:rPr lang="ru-RU" sz="2000" dirty="0" smtClean="0"/>
              <a:t>Предизвикателството е да се определи по подходящ начин екосистемната услуга, така че ползата от нея да е измерима. </a:t>
            </a:r>
            <a:endParaRPr lang="bg-BG" sz="1867" b="1" dirty="0">
              <a:solidFill>
                <a:srgbClr val="8A8D9F"/>
              </a:solidFill>
              <a:latin typeface="Arial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267"/>
            <a:ext cx="12192000" cy="903501"/>
            <a:chOff x="0" y="949"/>
            <a:chExt cx="9000000" cy="997823"/>
          </a:xfrm>
        </p:grpSpPr>
        <p:sp>
          <p:nvSpPr>
            <p:cNvPr id="6" name="Rectangle 5"/>
            <p:cNvSpPr/>
            <p:nvPr/>
          </p:nvSpPr>
          <p:spPr>
            <a:xfrm>
              <a:off x="0" y="949"/>
              <a:ext cx="9000000" cy="997823"/>
            </a:xfrm>
            <a:prstGeom prst="rect">
              <a:avLst/>
            </a:prstGeom>
            <a:solidFill>
              <a:srgbClr val="4A5D61">
                <a:alpha val="9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pic>
          <p:nvPicPr>
            <p:cNvPr id="7" name="Picture 6" descr="MAIA logo-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500" y="365393"/>
              <a:ext cx="1714500" cy="626364"/>
            </a:xfrm>
            <a:prstGeom prst="rect">
              <a:avLst/>
            </a:prstGeom>
          </p:spPr>
        </p:pic>
        <p:pic>
          <p:nvPicPr>
            <p:cNvPr id="10" name="Picture 9" descr="EC LOGO trans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800" y="318056"/>
              <a:ext cx="924483" cy="641905"/>
            </a:xfrm>
            <a:prstGeom prst="rect">
              <a:avLst/>
            </a:prstGeom>
          </p:spPr>
        </p:pic>
      </p:grp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29159" y="288400"/>
            <a:ext cx="9689011" cy="906738"/>
          </a:xfr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bg-BG" sz="4000" b="1" dirty="0">
                <a:solidFill>
                  <a:schemeClr val="bg1"/>
                </a:solidFill>
                <a:latin typeface="Arial"/>
                <a:cs typeface="Arial"/>
              </a:rPr>
              <a:t>       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СМЕТКИ НА КУЛТУРНИ ЕКОСИСТЕМНИ УСЛУГИ </a:t>
            </a:r>
            <a:endParaRPr lang="en-US" sz="1867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93843" y="1122704"/>
            <a:ext cx="7050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>
                <a:solidFill>
                  <a:srgbClr val="0070C0"/>
                </a:solidFill>
                <a:latin typeface="Cambria"/>
                <a:ea typeface="MS Mincho"/>
                <a:cs typeface="Times New Roman"/>
              </a:rPr>
              <a:t>Основни предизвикателства пред приложението на </a:t>
            </a:r>
            <a:r>
              <a:rPr lang="en-GB" b="1" dirty="0">
                <a:solidFill>
                  <a:srgbClr val="0070C0"/>
                </a:solidFill>
                <a:latin typeface="Cambria"/>
                <a:ea typeface="MS Mincho"/>
                <a:cs typeface="Times New Roman"/>
              </a:rPr>
              <a:t>SEEA EEA </a:t>
            </a:r>
            <a:endParaRPr lang="bg-B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27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996079" y="1769035"/>
            <a:ext cx="10857925" cy="48528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600"/>
              </a:spcAft>
              <a:tabLst>
                <a:tab pos="954593" algn="l"/>
                <a:tab pos="9097206" algn="l"/>
              </a:tabLst>
            </a:pPr>
            <a:endParaRPr lang="bg-BG" sz="1867" b="1" dirty="0">
              <a:solidFill>
                <a:srgbClr val="8A8D9F"/>
              </a:solidFill>
              <a:latin typeface="Arial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267"/>
            <a:ext cx="12192000" cy="903501"/>
            <a:chOff x="0" y="949"/>
            <a:chExt cx="9000000" cy="997823"/>
          </a:xfrm>
        </p:grpSpPr>
        <p:sp>
          <p:nvSpPr>
            <p:cNvPr id="6" name="Rectangle 5"/>
            <p:cNvSpPr/>
            <p:nvPr/>
          </p:nvSpPr>
          <p:spPr>
            <a:xfrm>
              <a:off x="0" y="949"/>
              <a:ext cx="9000000" cy="997823"/>
            </a:xfrm>
            <a:prstGeom prst="rect">
              <a:avLst/>
            </a:prstGeom>
            <a:solidFill>
              <a:srgbClr val="4A5D61">
                <a:alpha val="9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pic>
          <p:nvPicPr>
            <p:cNvPr id="7" name="Picture 6" descr="MAIA logo-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500" y="365393"/>
              <a:ext cx="1714500" cy="626364"/>
            </a:xfrm>
            <a:prstGeom prst="rect">
              <a:avLst/>
            </a:prstGeom>
          </p:spPr>
        </p:pic>
        <p:pic>
          <p:nvPicPr>
            <p:cNvPr id="10" name="Picture 9" descr="EC LOGO trans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800" y="318056"/>
              <a:ext cx="924483" cy="641905"/>
            </a:xfrm>
            <a:prstGeom prst="rect">
              <a:avLst/>
            </a:prstGeom>
          </p:spPr>
        </p:pic>
      </p:grp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29159" y="288400"/>
            <a:ext cx="9689011" cy="906738"/>
          </a:xfr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bg-BG" sz="4000" b="1" dirty="0">
                <a:solidFill>
                  <a:schemeClr val="bg1"/>
                </a:solidFill>
                <a:latin typeface="Arial"/>
                <a:cs typeface="Arial"/>
              </a:rPr>
              <a:t>       </a:t>
            </a:r>
            <a:r>
              <a:rPr lang="ru-RU" sz="1800" dirty="0" smtClean="0">
                <a:solidFill>
                  <a:schemeClr val="bg1"/>
                </a:solidFill>
              </a:rPr>
              <a:t> СМЕТКИ НА КУЛТУРНИ ЕКОСИСТЕМНИ УСЛУГИ </a:t>
            </a:r>
            <a:endParaRPr lang="en-US" sz="1867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93843" y="1122704"/>
            <a:ext cx="7050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dirty="0">
                <a:solidFill>
                  <a:srgbClr val="0070C0"/>
                </a:solidFill>
                <a:latin typeface="Cambria"/>
                <a:ea typeface="MS Mincho"/>
                <a:cs typeface="Times New Roman"/>
              </a:rPr>
              <a:t>Основни предизвикателства пред приложението на </a:t>
            </a:r>
            <a:r>
              <a:rPr lang="en-GB" b="1" dirty="0">
                <a:solidFill>
                  <a:srgbClr val="0070C0"/>
                </a:solidFill>
                <a:latin typeface="Cambria"/>
                <a:ea typeface="MS Mincho"/>
                <a:cs typeface="Times New Roman"/>
              </a:rPr>
              <a:t>SEEA </a:t>
            </a:r>
            <a:r>
              <a:rPr lang="en-GB" b="1" dirty="0" smtClean="0">
                <a:solidFill>
                  <a:srgbClr val="0070C0"/>
                </a:solidFill>
                <a:latin typeface="Cambria"/>
                <a:ea typeface="MS Mincho"/>
                <a:cs typeface="Times New Roman"/>
              </a:rPr>
              <a:t>EEA</a:t>
            </a:r>
            <a:r>
              <a:rPr lang="bg-BG" b="1" dirty="0" smtClean="0">
                <a:solidFill>
                  <a:srgbClr val="0070C0"/>
                </a:solidFill>
                <a:latin typeface="Cambria"/>
                <a:ea typeface="MS Mincho"/>
                <a:cs typeface="Times New Roman"/>
              </a:rPr>
              <a:t> и връзка със системата за национални сметки</a:t>
            </a:r>
            <a:r>
              <a:rPr lang="en-GB" b="1" dirty="0" smtClean="0">
                <a:solidFill>
                  <a:srgbClr val="0070C0"/>
                </a:solidFill>
                <a:latin typeface="Cambria"/>
                <a:ea typeface="MS Mincho"/>
                <a:cs typeface="Times New Roman"/>
              </a:rPr>
              <a:t> </a:t>
            </a:r>
            <a:endParaRPr lang="bg-BG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3577" y="1769035"/>
            <a:ext cx="11424846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bg-BG" dirty="0" smtClean="0"/>
              <a:t> </a:t>
            </a:r>
            <a:r>
              <a:rPr lang="ru-RU" dirty="0" smtClean="0"/>
              <a:t>Предизвикателствата </a:t>
            </a:r>
            <a:r>
              <a:rPr lang="ru-RU" dirty="0"/>
              <a:t>при съставяне на сметки за КЕСУ са свързани </a:t>
            </a:r>
            <a:r>
              <a:rPr lang="ru-RU" dirty="0" smtClean="0"/>
              <a:t>с разграничаването </a:t>
            </a:r>
            <a:r>
              <a:rPr lang="ru-RU" dirty="0"/>
              <a:t>на частта, която се дължи на екосистемните услуги, и в частност КЕСУ поради самия им характер – „</a:t>
            </a:r>
            <a:r>
              <a:rPr lang="ru-RU" i="1" dirty="0"/>
              <a:t>нематериалните ползи, които хората получават от екосистемите</a:t>
            </a:r>
            <a:r>
              <a:rPr lang="ru-RU" dirty="0"/>
              <a:t>”. </a:t>
            </a:r>
            <a:r>
              <a:rPr lang="bg-BG" dirty="0" smtClean="0"/>
              <a:t>Част </a:t>
            </a:r>
            <a:r>
              <a:rPr lang="bg-BG" dirty="0"/>
              <a:t>от </a:t>
            </a:r>
            <a:r>
              <a:rPr lang="bg-BG" dirty="0" smtClean="0"/>
              <a:t>екосистемните услуги, които са в рамките на икономическите граници са </a:t>
            </a:r>
            <a:r>
              <a:rPr lang="bg-BG" dirty="0"/>
              <a:t>обхванати </a:t>
            </a:r>
            <a:r>
              <a:rPr lang="bg-BG" dirty="0" smtClean="0"/>
              <a:t>имплицитно в </a:t>
            </a:r>
            <a:r>
              <a:rPr lang="bg-BG" dirty="0"/>
              <a:t>системата за национални сметки </a:t>
            </a:r>
            <a:r>
              <a:rPr lang="bg-BG" dirty="0" smtClean="0"/>
              <a:t>– като </a:t>
            </a:r>
            <a:r>
              <a:rPr lang="bg-BG" u="sng" dirty="0" smtClean="0"/>
              <a:t>пазарна </a:t>
            </a:r>
            <a:r>
              <a:rPr lang="bg-BG" dirty="0" smtClean="0"/>
              <a:t>(продукция на икономическите единици, които са свързани с предоставянето на екосистемни услуги в рамките на дадена екосистема) или </a:t>
            </a:r>
            <a:r>
              <a:rPr lang="bg-BG" u="sng" dirty="0" smtClean="0"/>
              <a:t>непазарна</a:t>
            </a:r>
            <a:r>
              <a:rPr lang="bg-BG" dirty="0" smtClean="0"/>
              <a:t> продукция (разходи </a:t>
            </a:r>
            <a:r>
              <a:rPr lang="bg-BG" dirty="0"/>
              <a:t>на </a:t>
            </a:r>
            <a:r>
              <a:rPr lang="bg-BG" dirty="0" smtClean="0"/>
              <a:t>институционален сектор „Държавно управление“ - централната </a:t>
            </a:r>
            <a:r>
              <a:rPr lang="bg-BG" dirty="0"/>
              <a:t>или местна </a:t>
            </a:r>
            <a:r>
              <a:rPr lang="bg-BG" dirty="0" smtClean="0"/>
              <a:t>власт за поддържане на екосистемата), </a:t>
            </a:r>
            <a:r>
              <a:rPr lang="bg-BG" dirty="0"/>
              <a:t>но </a:t>
            </a:r>
            <a:r>
              <a:rPr lang="bg-BG" dirty="0" smtClean="0"/>
              <a:t>разграничаване им е почти невъзможно поради тяхната природа. </a:t>
            </a:r>
          </a:p>
          <a:p>
            <a:pPr lvl="0" algn="just"/>
            <a:endParaRPr lang="bg-BG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В </a:t>
            </a:r>
            <a:r>
              <a:rPr lang="ru-RU" dirty="0"/>
              <a:t>практически </a:t>
            </a:r>
            <a:r>
              <a:rPr lang="ru-RU" dirty="0" smtClean="0"/>
              <a:t>аспект, класификациите</a:t>
            </a:r>
            <a:r>
              <a:rPr lang="ru-RU" dirty="0"/>
              <a:t>, използвани за екосистемните услуги към момента не са свързани с международните икономическите класификации и стандарти, използвани в статистическата практика – например „Класификация на икономическите дейности“(Nace.rev.2) и „Класификация на функциите на държавното управление“(COFOG), което прави почти невъзможно използването на икономическа статистическа информация за тяхното остойностяване в парично изражение в рамките на сметките за КЕСУ. </a:t>
            </a:r>
            <a:r>
              <a:rPr lang="ru-RU" dirty="0" smtClean="0"/>
              <a:t>По </a:t>
            </a:r>
            <a:r>
              <a:rPr lang="ru-RU" dirty="0"/>
              <a:t>тази причина, би било полезно да се търси съдействие и информация от съответните местни администрации, на чиято територия е съответната екосистема и да се използват възможностите за информация във физическо изражение – брой посетители на обекти, свързани с културни екосистемни услуги. </a:t>
            </a:r>
          </a:p>
          <a:p>
            <a:pPr lvl="0" algn="just">
              <a:lnSpc>
                <a:spcPct val="150000"/>
              </a:lnSpc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634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23801" y="1106427"/>
            <a:ext cx="10983886" cy="52281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600"/>
              </a:spcAft>
              <a:tabLst>
                <a:tab pos="954593" algn="l"/>
                <a:tab pos="9097206" algn="l"/>
              </a:tabLst>
            </a:pPr>
            <a:r>
              <a:rPr lang="bg-BG" sz="1867" b="1" dirty="0" smtClean="0">
                <a:solidFill>
                  <a:srgbClr val="0070C0"/>
                </a:solidFill>
                <a:latin typeface="Cambria"/>
                <a:ea typeface="MS Mincho"/>
                <a:cs typeface="Times New Roman"/>
              </a:rPr>
              <a:t>Предходни </a:t>
            </a:r>
            <a:r>
              <a:rPr lang="bg-BG" sz="1867" b="1" dirty="0">
                <a:solidFill>
                  <a:srgbClr val="0070C0"/>
                </a:solidFill>
                <a:latin typeface="Cambria"/>
                <a:ea typeface="MS Mincho"/>
                <a:cs typeface="Times New Roman"/>
              </a:rPr>
              <a:t>изследвания на КЕУ и СКЕУ в </a:t>
            </a:r>
            <a:r>
              <a:rPr lang="bg-BG" sz="1867" b="1" dirty="0" smtClean="0">
                <a:solidFill>
                  <a:srgbClr val="0070C0"/>
                </a:solidFill>
                <a:latin typeface="Cambria"/>
                <a:ea typeface="MS Mincho"/>
                <a:cs typeface="Times New Roman"/>
              </a:rPr>
              <a:t>България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54593" algn="l"/>
                <a:tab pos="9097206" algn="l"/>
              </a:tabLst>
            </a:pPr>
            <a:r>
              <a:rPr lang="ru-RU" sz="1867" dirty="0" smtClean="0">
                <a:latin typeface="Arial"/>
                <a:cs typeface="Arial"/>
              </a:rPr>
              <a:t>Резултатите от анкетното проучване, в което взеха участие </a:t>
            </a:r>
            <a:r>
              <a:rPr lang="bg-BG" sz="1867" dirty="0" smtClean="0">
                <a:latin typeface="Arial"/>
                <a:cs typeface="Arial"/>
              </a:rPr>
              <a:t>и </a:t>
            </a:r>
            <a:r>
              <a:rPr lang="ru-RU" sz="1867" dirty="0" smtClean="0">
                <a:latin typeface="Arial"/>
                <a:cs typeface="Arial"/>
              </a:rPr>
              <a:t>гостите на Първата национална стреща по </a:t>
            </a:r>
            <a:r>
              <a:rPr lang="en-US" sz="1867" dirty="0" smtClean="0">
                <a:latin typeface="Arial"/>
                <a:cs typeface="Arial"/>
              </a:rPr>
              <a:t>MAIA</a:t>
            </a:r>
            <a:r>
              <a:rPr lang="bg-BG" sz="1867" dirty="0" smtClean="0">
                <a:latin typeface="Arial"/>
                <a:cs typeface="Arial"/>
              </a:rPr>
              <a:t> през 2019 г.</a:t>
            </a:r>
            <a:r>
              <a:rPr lang="en-US" sz="1867" dirty="0" smtClean="0">
                <a:latin typeface="Arial"/>
                <a:cs typeface="Arial"/>
              </a:rPr>
              <a:t>, </a:t>
            </a:r>
            <a:r>
              <a:rPr lang="ru-RU" sz="1867" dirty="0" smtClean="0">
                <a:latin typeface="Arial"/>
                <a:cs typeface="Arial"/>
              </a:rPr>
              <a:t>показват различия между десетте страни, участващи в MAIA, особено в броя на представените записи на участниците в проучването и изследваните доклади.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54593" algn="l"/>
                <a:tab pos="9097206" algn="l"/>
              </a:tabLst>
            </a:pPr>
            <a:r>
              <a:rPr lang="ru-RU" sz="1867" dirty="0" smtClean="0">
                <a:latin typeface="Arial"/>
                <a:cs typeface="Arial"/>
              </a:rPr>
              <a:t>Броят на записите варира между 1 завършен запис за Белгия, Финландия и Германия и максимума от 20 попълнени/докладвани записа за България.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54593" algn="l"/>
                <a:tab pos="9097206" algn="l"/>
              </a:tabLst>
            </a:pPr>
            <a:r>
              <a:rPr lang="ru-RU" sz="1867" dirty="0" smtClean="0">
                <a:latin typeface="Arial"/>
                <a:cs typeface="Arial"/>
              </a:rPr>
              <a:t>По брой на анкетираните - един анкетиран участва в проучванията за Финландия и Германия и 53-ма за България.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54593" algn="l"/>
                <a:tab pos="9097206" algn="l"/>
              </a:tabLst>
            </a:pPr>
            <a:r>
              <a:rPr lang="ru-RU" sz="1867" dirty="0" smtClean="0">
                <a:latin typeface="Arial"/>
                <a:cs typeface="Arial"/>
              </a:rPr>
              <a:t>Без да се прави разлика между публикувани, текущи или планирани проучвания, са били регистрирани общо 54 изследвания.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54593" algn="l"/>
                <a:tab pos="9097206" algn="l"/>
              </a:tabLst>
            </a:pPr>
            <a:r>
              <a:rPr lang="ru-RU" sz="1867" dirty="0" smtClean="0">
                <a:latin typeface="Arial"/>
                <a:cs typeface="Arial"/>
              </a:rPr>
              <a:t>С изключение на най-големия брой изследвания, записани за България (21), всички други страни (Белгия, Чехия, Франция, Финландия, Германия, Гърция, Холандия, Норвегия и Испания) са представили средно по 3,7 записа на  проучвания (MAIA, D3.1.)</a:t>
            </a:r>
            <a:endParaRPr lang="bg-BG" sz="1867" dirty="0">
              <a:latin typeface="Arial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267"/>
            <a:ext cx="12192000" cy="903501"/>
            <a:chOff x="0" y="949"/>
            <a:chExt cx="9000000" cy="997823"/>
          </a:xfrm>
        </p:grpSpPr>
        <p:sp>
          <p:nvSpPr>
            <p:cNvPr id="6" name="Rectangle 5"/>
            <p:cNvSpPr/>
            <p:nvPr/>
          </p:nvSpPr>
          <p:spPr>
            <a:xfrm>
              <a:off x="0" y="949"/>
              <a:ext cx="9000000" cy="997823"/>
            </a:xfrm>
            <a:prstGeom prst="rect">
              <a:avLst/>
            </a:prstGeom>
            <a:solidFill>
              <a:srgbClr val="4A5D61">
                <a:alpha val="9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pic>
          <p:nvPicPr>
            <p:cNvPr id="7" name="Picture 6" descr="MAIA logo-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500" y="365393"/>
              <a:ext cx="1714500" cy="626364"/>
            </a:xfrm>
            <a:prstGeom prst="rect">
              <a:avLst/>
            </a:prstGeom>
          </p:spPr>
        </p:pic>
        <p:pic>
          <p:nvPicPr>
            <p:cNvPr id="10" name="Picture 9" descr="EC LOGO trans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800" y="318056"/>
              <a:ext cx="924483" cy="641905"/>
            </a:xfrm>
            <a:prstGeom prst="rect">
              <a:avLst/>
            </a:prstGeom>
          </p:spPr>
        </p:pic>
      </p:grp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29159" y="288400"/>
            <a:ext cx="9689011" cy="906738"/>
          </a:xfr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bg-BG" sz="4000" b="1" dirty="0">
                <a:solidFill>
                  <a:schemeClr val="bg1"/>
                </a:solidFill>
                <a:latin typeface="Arial"/>
                <a:cs typeface="Arial"/>
              </a:rPr>
              <a:t>       </a:t>
            </a:r>
            <a:r>
              <a:rPr lang="ru-RU" sz="1800" dirty="0" smtClean="0">
                <a:solidFill>
                  <a:schemeClr val="bg1"/>
                </a:solidFill>
              </a:rPr>
              <a:t> СМЕТКИ НА КУЛТУРНИ ЕКОСИСТЕМНИ УСЛУГИ </a:t>
            </a:r>
            <a:endParaRPr lang="en-US" sz="1867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373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89FB2739C124646A4B6035E76B9E01A" ma:contentTypeVersion="13" ma:contentTypeDescription="Създаване на нов документ" ma:contentTypeScope="" ma:versionID="6eec4ce647ded9e7d9ed3987bcaef939">
  <xsd:schema xmlns:xsd="http://www.w3.org/2001/XMLSchema" xmlns:xs="http://www.w3.org/2001/XMLSchema" xmlns:p="http://schemas.microsoft.com/office/2006/metadata/properties" xmlns:ns3="e014449b-c9b4-4336-a577-5ef283422073" xmlns:ns4="5125a738-e8c1-4e39-9a6f-63bba1e26537" targetNamespace="http://schemas.microsoft.com/office/2006/metadata/properties" ma:root="true" ma:fieldsID="300409aa39fe7db6f42bd30c3ae689f3" ns3:_="" ns4:_="">
    <xsd:import namespace="e014449b-c9b4-4336-a577-5ef283422073"/>
    <xsd:import namespace="5125a738-e8c1-4e39-9a6f-63bba1e2653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14449b-c9b4-4336-a577-5ef2834220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25a738-e8c1-4e39-9a6f-63bba1e2653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Споделено 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Споделени с подробности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Хеширане на подсказване за споделяне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ъдържание"/>
        <xsd:element ref="dc:title" minOccurs="0" maxOccurs="1" ma:index="4" ma:displayName="Заглав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237BA7-DAEC-45A3-9155-354096D8DC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14449b-c9b4-4336-a577-5ef283422073"/>
    <ds:schemaRef ds:uri="5125a738-e8c1-4e39-9a6f-63bba1e265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807746-1DF5-43AE-91B3-01A7137E8E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3592F5-AD1A-49CD-8631-16E824E0CA3F}">
  <ds:schemaRefs>
    <ds:schemaRef ds:uri="http://schemas.microsoft.com/office/2006/documentManagement/types"/>
    <ds:schemaRef ds:uri="5125a738-e8c1-4e39-9a6f-63bba1e26537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e014449b-c9b4-4336-a577-5ef283422073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2044</TotalTime>
  <Words>2031</Words>
  <Application>Microsoft Office PowerPoint</Application>
  <PresentationFormat>Widescreen</PresentationFormat>
  <Paragraphs>163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Cambria</vt:lpstr>
      <vt:lpstr>Corbel</vt:lpstr>
      <vt:lpstr>Georgia</vt:lpstr>
      <vt:lpstr>MS Mincho</vt:lpstr>
      <vt:lpstr>Times New Roman</vt:lpstr>
      <vt:lpstr>1_Office Theme</vt:lpstr>
      <vt:lpstr>Document</vt:lpstr>
      <vt:lpstr>MAIA - Mapping and Assessment for Integrated Ecosystem Accounting  КАРТИРАНЕ И ОЦЕНКА ЗА НУЖДИТЕ НА ИНТЕГРИРАНИТЕ ЕКОСИСТЕМНИ СМЕТКИ    ВТОРА НАЦИОНАЛНА РАБОТНА СРЕЩА:  Сметки на културни екосистемни услуги   Марияна Николова, Стоян Недков, Маргарита Цветкова и Биляна Борисова   16.10.2020 г., София</vt:lpstr>
      <vt:lpstr>       СМЕТКИ НА КУЛТУРНИ ЕКОСИСТЕМНИ УСЛУГИ   </vt:lpstr>
      <vt:lpstr>       СМЕТКИ НА КУЛТУРНИ ЕКОСИСТЕМНИ УСЛУГИ   </vt:lpstr>
      <vt:lpstr>        СМЕТКИ НА КУЛТУРНИ ЕКОСИСТЕМНИ УСЛУГИ </vt:lpstr>
      <vt:lpstr>        СМЕТКИ НА КУЛТУРНИ ЕКОСИСТЕМНИ УСЛУГИ </vt:lpstr>
      <vt:lpstr>        СМЕТКИ НА КУЛТУРНИ ЕКОСИСТЕМНИ УСЛУГИ </vt:lpstr>
      <vt:lpstr>        СМЕТКИ НА КУЛТУРНИ ЕКОСИСТЕМНИ УСЛУГИ </vt:lpstr>
      <vt:lpstr>        СМЕТКИ НА КУЛТУРНИ ЕКОСИСТЕМНИ УСЛУГИ </vt:lpstr>
      <vt:lpstr>        СМЕТКИ НА КУЛТУРНИ ЕКОСИСТЕМНИ УСЛУГИ </vt:lpstr>
      <vt:lpstr>        СМЕТКИ НА КУЛТУРНИ ЕКОСИСТЕМНИ УСЛУГИ </vt:lpstr>
      <vt:lpstr>        СМЕТКИ НА КУЛТУРНИ ЕКОСИСТЕМНИ УСЛУГИ </vt:lpstr>
      <vt:lpstr>        СМЕТКИ НА КУЛТУРНИ ЕКОСИСТЕМНИ УСЛУГИ </vt:lpstr>
      <vt:lpstr>        СМЕТКИ НА КУЛТУРНИ ЕКОСИСТЕМНИ УСЛУГИ </vt:lpstr>
      <vt:lpstr>        СМЕТКИ НА КУЛТУРНИ ЕКОСИСТЕМНИ УСЛУГИ </vt:lpstr>
      <vt:lpstr>        СМЕТКИ НА КУЛТУРНИ ЕКОСИСТЕМНИ УСЛУГИ </vt:lpstr>
      <vt:lpstr>PowerPoint Presentation</vt:lpstr>
      <vt:lpstr>        СМЕТКИ НА КУЛТУРНИ ЕКОСИСТЕМНИ УСЛУГИ </vt:lpstr>
      <vt:lpstr>        СМЕТКИ НА КУЛТУРНИ ЕКОСИСТЕМНИ УСЛУГИ </vt:lpstr>
      <vt:lpstr>        Сметки на културни екосистемни услуги </vt:lpstr>
      <vt:lpstr>БЛАГОДАРЯ ЗА ВНИМАНИЕТО!  http://maiaportal.eu/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Боян Кулов</dc:creator>
  <cp:lastModifiedBy>Боян Кулов</cp:lastModifiedBy>
  <cp:revision>148</cp:revision>
  <dcterms:created xsi:type="dcterms:W3CDTF">2020-05-25T09:20:14Z</dcterms:created>
  <dcterms:modified xsi:type="dcterms:W3CDTF">2020-10-16T12:27:10Z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0x010100A89FB2739C124646A4B6035E76B9E01A</vt:lpwstr>
  </property>
</Properties>
</file>